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84" r:id="rId4"/>
  </p:sldMasterIdLst>
  <p:notesMasterIdLst>
    <p:notesMasterId r:id="rId28"/>
  </p:notesMasterIdLst>
  <p:handoutMasterIdLst>
    <p:handoutMasterId r:id="rId29"/>
  </p:handoutMasterIdLst>
  <p:sldIdLst>
    <p:sldId id="256" r:id="rId5"/>
    <p:sldId id="270" r:id="rId6"/>
    <p:sldId id="271" r:id="rId7"/>
    <p:sldId id="272" r:id="rId8"/>
    <p:sldId id="273" r:id="rId9"/>
    <p:sldId id="274" r:id="rId10"/>
    <p:sldId id="275" r:id="rId11"/>
    <p:sldId id="277" r:id="rId12"/>
    <p:sldId id="276" r:id="rId13"/>
    <p:sldId id="282" r:id="rId14"/>
    <p:sldId id="281" r:id="rId15"/>
    <p:sldId id="283" r:id="rId16"/>
    <p:sldId id="280" r:id="rId17"/>
    <p:sldId id="284" r:id="rId18"/>
    <p:sldId id="279" r:id="rId19"/>
    <p:sldId id="285" r:id="rId20"/>
    <p:sldId id="278" r:id="rId21"/>
    <p:sldId id="286" r:id="rId22"/>
    <p:sldId id="290" r:id="rId23"/>
    <p:sldId id="287" r:id="rId24"/>
    <p:sldId id="291" r:id="rId25"/>
    <p:sldId id="288" r:id="rId26"/>
    <p:sldId id="289"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932" autoAdjust="0"/>
  </p:normalViewPr>
  <p:slideViewPr>
    <p:cSldViewPr snapToGrid="0">
      <p:cViewPr varScale="1">
        <p:scale>
          <a:sx n="72" d="100"/>
          <a:sy n="72" d="100"/>
        </p:scale>
        <p:origin x="932" y="44"/>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Sheet1!$D$4</c:f>
              <c:strCache>
                <c:ptCount val="1"/>
                <c:pt idx="0">
                  <c:v>Accuracy</c:v>
                </c:pt>
              </c:strCache>
            </c:strRef>
          </c:tx>
          <c:spPr>
            <a:solidFill>
              <a:schemeClr val="accent1"/>
            </a:solidFill>
            <a:ln>
              <a:noFill/>
            </a:ln>
            <a:effectLst/>
          </c:spPr>
          <c:invertIfNegative val="0"/>
          <c:dPt>
            <c:idx val="0"/>
            <c:invertIfNegative val="0"/>
            <c:bubble3D val="0"/>
            <c:spPr>
              <a:gradFill flip="none" rotWithShape="1">
                <a:gsLst>
                  <a:gs pos="0">
                    <a:schemeClr val="tx1">
                      <a:lumMod val="65000"/>
                      <a:lumOff val="35000"/>
                      <a:tint val="66000"/>
                      <a:satMod val="160000"/>
                    </a:schemeClr>
                  </a:gs>
                  <a:gs pos="50000">
                    <a:schemeClr val="tx1">
                      <a:lumMod val="65000"/>
                      <a:lumOff val="35000"/>
                      <a:tint val="44500"/>
                      <a:satMod val="160000"/>
                    </a:schemeClr>
                  </a:gs>
                  <a:gs pos="100000">
                    <a:schemeClr val="tx1">
                      <a:lumMod val="65000"/>
                      <a:lumOff val="35000"/>
                      <a:tint val="23500"/>
                      <a:satMod val="160000"/>
                    </a:schemeClr>
                  </a:gs>
                </a:gsLst>
                <a:lin ang="5400000" scaled="1"/>
                <a:tileRect/>
              </a:gradFill>
              <a:ln>
                <a:noFill/>
              </a:ln>
              <a:effectLst/>
            </c:spPr>
            <c:extLst>
              <c:ext xmlns:c16="http://schemas.microsoft.com/office/drawing/2014/chart" uri="{C3380CC4-5D6E-409C-BE32-E72D297353CC}">
                <c16:uniqueId val="{00000001-0CBA-4470-BF3A-1E82D10BC885}"/>
              </c:ext>
            </c:extLst>
          </c:dPt>
          <c:dPt>
            <c:idx val="3"/>
            <c:invertIfNegative val="0"/>
            <c:bubble3D val="0"/>
            <c:spPr>
              <a:gradFill flip="none" rotWithShape="1">
                <a:gsLst>
                  <a:gs pos="0">
                    <a:schemeClr val="accent2">
                      <a:lumMod val="60000"/>
                      <a:lumOff val="40000"/>
                      <a:shade val="30000"/>
                      <a:satMod val="115000"/>
                    </a:schemeClr>
                  </a:gs>
                  <a:gs pos="50000">
                    <a:schemeClr val="accent2">
                      <a:lumMod val="60000"/>
                      <a:lumOff val="40000"/>
                      <a:shade val="67500"/>
                      <a:satMod val="115000"/>
                    </a:schemeClr>
                  </a:gs>
                  <a:gs pos="100000">
                    <a:schemeClr val="accent2">
                      <a:lumMod val="60000"/>
                      <a:lumOff val="40000"/>
                      <a:shade val="100000"/>
                      <a:satMod val="115000"/>
                    </a:schemeClr>
                  </a:gs>
                </a:gsLst>
                <a:lin ang="5400000" scaled="1"/>
                <a:tileRect/>
              </a:gradFill>
              <a:ln>
                <a:noFill/>
              </a:ln>
              <a:effectLst/>
            </c:spPr>
            <c:extLst>
              <c:ext xmlns:c16="http://schemas.microsoft.com/office/drawing/2014/chart" uri="{C3380CC4-5D6E-409C-BE32-E72D297353CC}">
                <c16:uniqueId val="{00000003-0CBA-4470-BF3A-1E82D10BC88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Sheet1!$C$5:$C$11</c:f>
              <c:strCache>
                <c:ptCount val="7"/>
                <c:pt idx="0">
                  <c:v>SVC</c:v>
                </c:pt>
                <c:pt idx="1">
                  <c:v>Naive Bayes</c:v>
                </c:pt>
                <c:pt idx="2">
                  <c:v>ANN</c:v>
                </c:pt>
                <c:pt idx="3">
                  <c:v>K - Means</c:v>
                </c:pt>
                <c:pt idx="4">
                  <c:v>RF</c:v>
                </c:pt>
                <c:pt idx="5">
                  <c:v>KNN</c:v>
                </c:pt>
                <c:pt idx="6">
                  <c:v>Logestic Regression</c:v>
                </c:pt>
              </c:strCache>
            </c:strRef>
          </c:cat>
          <c:val>
            <c:numRef>
              <c:f>Sheet1!$D$5:$D$11</c:f>
              <c:numCache>
                <c:formatCode>General</c:formatCode>
                <c:ptCount val="7"/>
                <c:pt idx="0">
                  <c:v>0.96</c:v>
                </c:pt>
                <c:pt idx="1">
                  <c:v>0.73</c:v>
                </c:pt>
                <c:pt idx="2">
                  <c:v>0.93</c:v>
                </c:pt>
                <c:pt idx="3">
                  <c:v>0.54</c:v>
                </c:pt>
                <c:pt idx="4">
                  <c:v>0.95</c:v>
                </c:pt>
                <c:pt idx="5">
                  <c:v>0.76</c:v>
                </c:pt>
                <c:pt idx="6">
                  <c:v>0.91</c:v>
                </c:pt>
              </c:numCache>
            </c:numRef>
          </c:val>
          <c:extLst>
            <c:ext xmlns:c16="http://schemas.microsoft.com/office/drawing/2014/chart" uri="{C3380CC4-5D6E-409C-BE32-E72D297353CC}">
              <c16:uniqueId val="{00000004-0CBA-4470-BF3A-1E82D10BC885}"/>
            </c:ext>
          </c:extLst>
        </c:ser>
        <c:dLbls>
          <c:dLblPos val="outEnd"/>
          <c:showLegendKey val="0"/>
          <c:showVal val="1"/>
          <c:showCatName val="0"/>
          <c:showSerName val="0"/>
          <c:showPercent val="0"/>
          <c:showBubbleSize val="0"/>
        </c:dLbls>
        <c:gapWidth val="219"/>
        <c:overlap val="-27"/>
        <c:axId val="131532288"/>
        <c:axId val="131533248"/>
      </c:barChart>
      <c:catAx>
        <c:axId val="1315322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1533248"/>
        <c:crosses val="autoZero"/>
        <c:auto val="1"/>
        <c:lblAlgn val="ctr"/>
        <c:lblOffset val="100"/>
        <c:noMultiLvlLbl val="0"/>
      </c:catAx>
      <c:valAx>
        <c:axId val="1315332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15322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ata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ata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ata4.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28.svg"/><Relationship Id="rId2" Type="http://schemas.openxmlformats.org/officeDocument/2006/relationships/image" Target="../media/image23.png"/><Relationship Id="rId1" Type="http://schemas.openxmlformats.org/officeDocument/2006/relationships/hyperlink" Target="https://www.kaggle.com/datasets/paultimothymooney/chest-xray-pneumonia" TargetMode="Externa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hyperlink" Target="https://www.kaggle.com/datasets/paultimothymooney/chest-xray-pneumonia" TargetMode="External"/><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5A1FD3-B5FD-4BB3-B83B-FD09255A2763}"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E321372D-7E61-400F-B833-C2C34DA13E37}">
      <dgm:prSet/>
      <dgm:spPr/>
      <dgm:t>
        <a:bodyPr/>
        <a:lstStyle/>
        <a:p>
          <a:pPr>
            <a:lnSpc>
              <a:spcPct val="100000"/>
            </a:lnSpc>
          </a:pPr>
          <a:r>
            <a:rPr lang="en-IN"/>
            <a:t>Introduction</a:t>
          </a:r>
          <a:endParaRPr lang="en-US"/>
        </a:p>
      </dgm:t>
    </dgm:pt>
    <dgm:pt modelId="{6648A1D9-6FE2-496F-8977-33B0BAB727C3}" type="parTrans" cxnId="{2947E03C-8551-49E0-9039-2ACFF3E91C0A}">
      <dgm:prSet/>
      <dgm:spPr/>
      <dgm:t>
        <a:bodyPr/>
        <a:lstStyle/>
        <a:p>
          <a:endParaRPr lang="en-US"/>
        </a:p>
      </dgm:t>
    </dgm:pt>
    <dgm:pt modelId="{7483F800-5A06-4715-BAA6-CD430683C7B8}" type="sibTrans" cxnId="{2947E03C-8551-49E0-9039-2ACFF3E91C0A}">
      <dgm:prSet/>
      <dgm:spPr/>
      <dgm:t>
        <a:bodyPr/>
        <a:lstStyle/>
        <a:p>
          <a:endParaRPr lang="en-US"/>
        </a:p>
      </dgm:t>
    </dgm:pt>
    <dgm:pt modelId="{AE16EE0C-D2F2-44BC-A34E-704B9586A178}">
      <dgm:prSet/>
      <dgm:spPr/>
      <dgm:t>
        <a:bodyPr/>
        <a:lstStyle/>
        <a:p>
          <a:pPr>
            <a:lnSpc>
              <a:spcPct val="100000"/>
            </a:lnSpc>
          </a:pPr>
          <a:r>
            <a:rPr lang="en-US"/>
            <a:t>About the Dataset</a:t>
          </a:r>
        </a:p>
      </dgm:t>
    </dgm:pt>
    <dgm:pt modelId="{177B8BD1-DB7F-4F11-B2B4-8D0C4DCFCDE5}" type="parTrans" cxnId="{49970E4E-61AC-48DF-8AFB-CF051CEF2BF7}">
      <dgm:prSet/>
      <dgm:spPr/>
      <dgm:t>
        <a:bodyPr/>
        <a:lstStyle/>
        <a:p>
          <a:endParaRPr lang="en-US"/>
        </a:p>
      </dgm:t>
    </dgm:pt>
    <dgm:pt modelId="{898BBAC0-9426-4B9C-ADE0-EE2B91AB37DB}" type="sibTrans" cxnId="{49970E4E-61AC-48DF-8AFB-CF051CEF2BF7}">
      <dgm:prSet/>
      <dgm:spPr/>
      <dgm:t>
        <a:bodyPr/>
        <a:lstStyle/>
        <a:p>
          <a:endParaRPr lang="en-US"/>
        </a:p>
      </dgm:t>
    </dgm:pt>
    <dgm:pt modelId="{859F0FDC-D04E-4A20-A319-FB716A78ABBE}">
      <dgm:prSet/>
      <dgm:spPr/>
      <dgm:t>
        <a:bodyPr/>
        <a:lstStyle/>
        <a:p>
          <a:pPr>
            <a:lnSpc>
              <a:spcPct val="100000"/>
            </a:lnSpc>
          </a:pPr>
          <a:r>
            <a:rPr lang="en-IN"/>
            <a:t>Data Pre-processing </a:t>
          </a:r>
          <a:endParaRPr lang="en-US"/>
        </a:p>
      </dgm:t>
    </dgm:pt>
    <dgm:pt modelId="{49AA1163-9086-4301-918D-6E71594EA053}" type="parTrans" cxnId="{84F31B5E-F03F-4377-8E97-EEFFF3474048}">
      <dgm:prSet/>
      <dgm:spPr/>
      <dgm:t>
        <a:bodyPr/>
        <a:lstStyle/>
        <a:p>
          <a:endParaRPr lang="en-US"/>
        </a:p>
      </dgm:t>
    </dgm:pt>
    <dgm:pt modelId="{E5996A43-20CB-44F5-AB0F-111F4DD91DA0}" type="sibTrans" cxnId="{84F31B5E-F03F-4377-8E97-EEFFF3474048}">
      <dgm:prSet/>
      <dgm:spPr/>
      <dgm:t>
        <a:bodyPr/>
        <a:lstStyle/>
        <a:p>
          <a:endParaRPr lang="en-US"/>
        </a:p>
      </dgm:t>
    </dgm:pt>
    <dgm:pt modelId="{B03F58F5-2E1E-4880-83D7-A1BBB27E6E76}">
      <dgm:prSet/>
      <dgm:spPr/>
      <dgm:t>
        <a:bodyPr/>
        <a:lstStyle/>
        <a:p>
          <a:pPr>
            <a:lnSpc>
              <a:spcPct val="100000"/>
            </a:lnSpc>
          </a:pPr>
          <a:r>
            <a:rPr lang="en-US"/>
            <a:t>ML Models</a:t>
          </a:r>
        </a:p>
      </dgm:t>
    </dgm:pt>
    <dgm:pt modelId="{34D6D431-4CE2-4AD4-96E6-481FD65A2408}" type="parTrans" cxnId="{6179520D-5330-4E95-ACEA-B0B731ED090E}">
      <dgm:prSet/>
      <dgm:spPr/>
      <dgm:t>
        <a:bodyPr/>
        <a:lstStyle/>
        <a:p>
          <a:endParaRPr lang="en-US"/>
        </a:p>
      </dgm:t>
    </dgm:pt>
    <dgm:pt modelId="{59873213-2535-40A5-AD80-43439B4DCDE3}" type="sibTrans" cxnId="{6179520D-5330-4E95-ACEA-B0B731ED090E}">
      <dgm:prSet/>
      <dgm:spPr/>
      <dgm:t>
        <a:bodyPr/>
        <a:lstStyle/>
        <a:p>
          <a:endParaRPr lang="en-US"/>
        </a:p>
      </dgm:t>
    </dgm:pt>
    <dgm:pt modelId="{FFCC8175-E099-48E1-AAAF-311DF2A0C957}">
      <dgm:prSet/>
      <dgm:spPr/>
      <dgm:t>
        <a:bodyPr/>
        <a:lstStyle/>
        <a:p>
          <a:pPr>
            <a:lnSpc>
              <a:spcPct val="100000"/>
            </a:lnSpc>
          </a:pPr>
          <a:r>
            <a:rPr lang="en-US"/>
            <a:t>Conclusion</a:t>
          </a:r>
        </a:p>
      </dgm:t>
    </dgm:pt>
    <dgm:pt modelId="{2F12D8EE-C75C-4627-957C-88FA3C763FA2}" type="parTrans" cxnId="{0C803C4E-3B31-46F6-8A34-123C42A49181}">
      <dgm:prSet/>
      <dgm:spPr/>
      <dgm:t>
        <a:bodyPr/>
        <a:lstStyle/>
        <a:p>
          <a:endParaRPr lang="en-US"/>
        </a:p>
      </dgm:t>
    </dgm:pt>
    <dgm:pt modelId="{7BE0B861-5FA2-4BC9-A7AD-1FDE2CBD9084}" type="sibTrans" cxnId="{0C803C4E-3B31-46F6-8A34-123C42A49181}">
      <dgm:prSet/>
      <dgm:spPr/>
      <dgm:t>
        <a:bodyPr/>
        <a:lstStyle/>
        <a:p>
          <a:endParaRPr lang="en-US"/>
        </a:p>
      </dgm:t>
    </dgm:pt>
    <dgm:pt modelId="{41883E90-4D3F-4185-910A-655DC7CC89BE}" type="pres">
      <dgm:prSet presAssocID="{085A1FD3-B5FD-4BB3-B83B-FD09255A2763}" presName="root" presStyleCnt="0">
        <dgm:presLayoutVars>
          <dgm:dir/>
          <dgm:resizeHandles val="exact"/>
        </dgm:presLayoutVars>
      </dgm:prSet>
      <dgm:spPr/>
    </dgm:pt>
    <dgm:pt modelId="{7B0C5DA4-4BC1-4B06-92BB-9A063A03AEA2}" type="pres">
      <dgm:prSet presAssocID="{E321372D-7E61-400F-B833-C2C34DA13E37}" presName="compNode" presStyleCnt="0"/>
      <dgm:spPr/>
    </dgm:pt>
    <dgm:pt modelId="{49966FF9-379D-43B3-83AC-101ACFE2A194}" type="pres">
      <dgm:prSet presAssocID="{E321372D-7E61-400F-B833-C2C34DA13E37}" presName="bgRect" presStyleLbl="bgShp" presStyleIdx="0" presStyleCnt="5"/>
      <dgm:spPr/>
    </dgm:pt>
    <dgm:pt modelId="{BFB3E737-1981-432C-9990-54A2123FF2A5}" type="pres">
      <dgm:prSet presAssocID="{E321372D-7E61-400F-B833-C2C34DA13E3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eacher"/>
        </a:ext>
      </dgm:extLst>
    </dgm:pt>
    <dgm:pt modelId="{FF7CEB8F-09A0-411F-B00B-AACFCD8897CA}" type="pres">
      <dgm:prSet presAssocID="{E321372D-7E61-400F-B833-C2C34DA13E37}" presName="spaceRect" presStyleCnt="0"/>
      <dgm:spPr/>
    </dgm:pt>
    <dgm:pt modelId="{78289672-5345-450B-B1C1-282EC987A9A9}" type="pres">
      <dgm:prSet presAssocID="{E321372D-7E61-400F-B833-C2C34DA13E37}" presName="parTx" presStyleLbl="revTx" presStyleIdx="0" presStyleCnt="5">
        <dgm:presLayoutVars>
          <dgm:chMax val="0"/>
          <dgm:chPref val="0"/>
        </dgm:presLayoutVars>
      </dgm:prSet>
      <dgm:spPr/>
    </dgm:pt>
    <dgm:pt modelId="{71769635-B0BA-45F0-85D8-DDF0BB790C09}" type="pres">
      <dgm:prSet presAssocID="{7483F800-5A06-4715-BAA6-CD430683C7B8}" presName="sibTrans" presStyleCnt="0"/>
      <dgm:spPr/>
    </dgm:pt>
    <dgm:pt modelId="{4974D47A-C27C-4181-A5E7-14406630054D}" type="pres">
      <dgm:prSet presAssocID="{AE16EE0C-D2F2-44BC-A34E-704B9586A178}" presName="compNode" presStyleCnt="0"/>
      <dgm:spPr/>
    </dgm:pt>
    <dgm:pt modelId="{06EBD635-D792-4B9F-AC1D-FFF549A2CBF9}" type="pres">
      <dgm:prSet presAssocID="{AE16EE0C-D2F2-44BC-A34E-704B9586A178}" presName="bgRect" presStyleLbl="bgShp" presStyleIdx="1" presStyleCnt="5"/>
      <dgm:spPr/>
    </dgm:pt>
    <dgm:pt modelId="{4FF4B5A6-05BF-4E32-BA05-258193285D20}" type="pres">
      <dgm:prSet presAssocID="{AE16EE0C-D2F2-44BC-A34E-704B9586A178}"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78698FE1-3D1E-4BA1-A2CF-E8FEBBF7CFD6}" type="pres">
      <dgm:prSet presAssocID="{AE16EE0C-D2F2-44BC-A34E-704B9586A178}" presName="spaceRect" presStyleCnt="0"/>
      <dgm:spPr/>
    </dgm:pt>
    <dgm:pt modelId="{3F2F2C7D-C094-42C2-A180-EE7B10E7231F}" type="pres">
      <dgm:prSet presAssocID="{AE16EE0C-D2F2-44BC-A34E-704B9586A178}" presName="parTx" presStyleLbl="revTx" presStyleIdx="1" presStyleCnt="5">
        <dgm:presLayoutVars>
          <dgm:chMax val="0"/>
          <dgm:chPref val="0"/>
        </dgm:presLayoutVars>
      </dgm:prSet>
      <dgm:spPr/>
    </dgm:pt>
    <dgm:pt modelId="{93E5BE4F-7E1F-41AF-993C-1412E5AA4249}" type="pres">
      <dgm:prSet presAssocID="{898BBAC0-9426-4B9C-ADE0-EE2B91AB37DB}" presName="sibTrans" presStyleCnt="0"/>
      <dgm:spPr/>
    </dgm:pt>
    <dgm:pt modelId="{43C8A550-E43F-4D00-BC08-985AEA8CED19}" type="pres">
      <dgm:prSet presAssocID="{859F0FDC-D04E-4A20-A319-FB716A78ABBE}" presName="compNode" presStyleCnt="0"/>
      <dgm:spPr/>
    </dgm:pt>
    <dgm:pt modelId="{D006B78F-5D87-40D4-BD10-EE1CB1001FA3}" type="pres">
      <dgm:prSet presAssocID="{859F0FDC-D04E-4A20-A319-FB716A78ABBE}" presName="bgRect" presStyleLbl="bgShp" presStyleIdx="2" presStyleCnt="5"/>
      <dgm:spPr/>
    </dgm:pt>
    <dgm:pt modelId="{B2D0784D-A578-4937-B1A3-66C8D51DEABC}" type="pres">
      <dgm:prSet presAssocID="{859F0FDC-D04E-4A20-A319-FB716A78ABBE}"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cessor"/>
        </a:ext>
      </dgm:extLst>
    </dgm:pt>
    <dgm:pt modelId="{D914D453-3359-4E1D-93E1-E18D3AD60850}" type="pres">
      <dgm:prSet presAssocID="{859F0FDC-D04E-4A20-A319-FB716A78ABBE}" presName="spaceRect" presStyleCnt="0"/>
      <dgm:spPr/>
    </dgm:pt>
    <dgm:pt modelId="{F2CDBC88-4D70-43D7-A094-EFAE2764B14F}" type="pres">
      <dgm:prSet presAssocID="{859F0FDC-D04E-4A20-A319-FB716A78ABBE}" presName="parTx" presStyleLbl="revTx" presStyleIdx="2" presStyleCnt="5">
        <dgm:presLayoutVars>
          <dgm:chMax val="0"/>
          <dgm:chPref val="0"/>
        </dgm:presLayoutVars>
      </dgm:prSet>
      <dgm:spPr/>
    </dgm:pt>
    <dgm:pt modelId="{B5B2EB94-58B9-448F-8DA3-8CDE83890A38}" type="pres">
      <dgm:prSet presAssocID="{E5996A43-20CB-44F5-AB0F-111F4DD91DA0}" presName="sibTrans" presStyleCnt="0"/>
      <dgm:spPr/>
    </dgm:pt>
    <dgm:pt modelId="{3409073A-28AC-46CB-99AA-86997BF0105C}" type="pres">
      <dgm:prSet presAssocID="{B03F58F5-2E1E-4880-83D7-A1BBB27E6E76}" presName="compNode" presStyleCnt="0"/>
      <dgm:spPr/>
    </dgm:pt>
    <dgm:pt modelId="{A2788DA3-99A1-4747-9EDF-74C135295597}" type="pres">
      <dgm:prSet presAssocID="{B03F58F5-2E1E-4880-83D7-A1BBB27E6E76}" presName="bgRect" presStyleLbl="bgShp" presStyleIdx="3" presStyleCnt="5"/>
      <dgm:spPr/>
    </dgm:pt>
    <dgm:pt modelId="{1A948377-8118-4B5F-913F-258619399EEF}" type="pres">
      <dgm:prSet presAssocID="{B03F58F5-2E1E-4880-83D7-A1BBB27E6E76}"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E7909BE4-1EF0-4B35-8067-0435956556B1}" type="pres">
      <dgm:prSet presAssocID="{B03F58F5-2E1E-4880-83D7-A1BBB27E6E76}" presName="spaceRect" presStyleCnt="0"/>
      <dgm:spPr/>
    </dgm:pt>
    <dgm:pt modelId="{6FDCCF30-D67C-4C2C-AD74-DB3D0667F98A}" type="pres">
      <dgm:prSet presAssocID="{B03F58F5-2E1E-4880-83D7-A1BBB27E6E76}" presName="parTx" presStyleLbl="revTx" presStyleIdx="3" presStyleCnt="5">
        <dgm:presLayoutVars>
          <dgm:chMax val="0"/>
          <dgm:chPref val="0"/>
        </dgm:presLayoutVars>
      </dgm:prSet>
      <dgm:spPr/>
    </dgm:pt>
    <dgm:pt modelId="{F1C6EF5D-6AC7-4313-A1AF-AD696B3AE1CB}" type="pres">
      <dgm:prSet presAssocID="{59873213-2535-40A5-AD80-43439B4DCDE3}" presName="sibTrans" presStyleCnt="0"/>
      <dgm:spPr/>
    </dgm:pt>
    <dgm:pt modelId="{6C715239-FBA4-422D-A107-F1248C788C55}" type="pres">
      <dgm:prSet presAssocID="{FFCC8175-E099-48E1-AAAF-311DF2A0C957}" presName="compNode" presStyleCnt="0"/>
      <dgm:spPr/>
    </dgm:pt>
    <dgm:pt modelId="{7AAD5434-7C75-47FE-BFCE-D831B6953102}" type="pres">
      <dgm:prSet presAssocID="{FFCC8175-E099-48E1-AAAF-311DF2A0C957}" presName="bgRect" presStyleLbl="bgShp" presStyleIdx="4" presStyleCnt="5"/>
      <dgm:spPr/>
    </dgm:pt>
    <dgm:pt modelId="{0D20C487-38F7-4BEF-B37E-3DDB44EBC448}" type="pres">
      <dgm:prSet presAssocID="{FFCC8175-E099-48E1-AAAF-311DF2A0C957}"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Gavel"/>
        </a:ext>
      </dgm:extLst>
    </dgm:pt>
    <dgm:pt modelId="{2960920B-6711-41CE-AD6F-0C61124DADAE}" type="pres">
      <dgm:prSet presAssocID="{FFCC8175-E099-48E1-AAAF-311DF2A0C957}" presName="spaceRect" presStyleCnt="0"/>
      <dgm:spPr/>
    </dgm:pt>
    <dgm:pt modelId="{2A63CA46-9908-4993-A411-F084C2F151A4}" type="pres">
      <dgm:prSet presAssocID="{FFCC8175-E099-48E1-AAAF-311DF2A0C957}" presName="parTx" presStyleLbl="revTx" presStyleIdx="4" presStyleCnt="5">
        <dgm:presLayoutVars>
          <dgm:chMax val="0"/>
          <dgm:chPref val="0"/>
        </dgm:presLayoutVars>
      </dgm:prSet>
      <dgm:spPr/>
    </dgm:pt>
  </dgm:ptLst>
  <dgm:cxnLst>
    <dgm:cxn modelId="{50BEF709-62D3-47D3-BA08-5C5BC898015D}" type="presOf" srcId="{085A1FD3-B5FD-4BB3-B83B-FD09255A2763}" destId="{41883E90-4D3F-4185-910A-655DC7CC89BE}" srcOrd="0" destOrd="0" presId="urn:microsoft.com/office/officeart/2018/2/layout/IconVerticalSolidList"/>
    <dgm:cxn modelId="{6179520D-5330-4E95-ACEA-B0B731ED090E}" srcId="{085A1FD3-B5FD-4BB3-B83B-FD09255A2763}" destId="{B03F58F5-2E1E-4880-83D7-A1BBB27E6E76}" srcOrd="3" destOrd="0" parTransId="{34D6D431-4CE2-4AD4-96E6-481FD65A2408}" sibTransId="{59873213-2535-40A5-AD80-43439B4DCDE3}"/>
    <dgm:cxn modelId="{2947E03C-8551-49E0-9039-2ACFF3E91C0A}" srcId="{085A1FD3-B5FD-4BB3-B83B-FD09255A2763}" destId="{E321372D-7E61-400F-B833-C2C34DA13E37}" srcOrd="0" destOrd="0" parTransId="{6648A1D9-6FE2-496F-8977-33B0BAB727C3}" sibTransId="{7483F800-5A06-4715-BAA6-CD430683C7B8}"/>
    <dgm:cxn modelId="{4A96655C-454E-4C11-8256-CACAD7EB9596}" type="presOf" srcId="{859F0FDC-D04E-4A20-A319-FB716A78ABBE}" destId="{F2CDBC88-4D70-43D7-A094-EFAE2764B14F}" srcOrd="0" destOrd="0" presId="urn:microsoft.com/office/officeart/2018/2/layout/IconVerticalSolidList"/>
    <dgm:cxn modelId="{84F31B5E-F03F-4377-8E97-EEFFF3474048}" srcId="{085A1FD3-B5FD-4BB3-B83B-FD09255A2763}" destId="{859F0FDC-D04E-4A20-A319-FB716A78ABBE}" srcOrd="2" destOrd="0" parTransId="{49AA1163-9086-4301-918D-6E71594EA053}" sibTransId="{E5996A43-20CB-44F5-AB0F-111F4DD91DA0}"/>
    <dgm:cxn modelId="{49970E4E-61AC-48DF-8AFB-CF051CEF2BF7}" srcId="{085A1FD3-B5FD-4BB3-B83B-FD09255A2763}" destId="{AE16EE0C-D2F2-44BC-A34E-704B9586A178}" srcOrd="1" destOrd="0" parTransId="{177B8BD1-DB7F-4F11-B2B4-8D0C4DCFCDE5}" sibTransId="{898BBAC0-9426-4B9C-ADE0-EE2B91AB37DB}"/>
    <dgm:cxn modelId="{0C803C4E-3B31-46F6-8A34-123C42A49181}" srcId="{085A1FD3-B5FD-4BB3-B83B-FD09255A2763}" destId="{FFCC8175-E099-48E1-AAAF-311DF2A0C957}" srcOrd="4" destOrd="0" parTransId="{2F12D8EE-C75C-4627-957C-88FA3C763FA2}" sibTransId="{7BE0B861-5FA2-4BC9-A7AD-1FDE2CBD9084}"/>
    <dgm:cxn modelId="{19326E70-2AF0-46E4-866D-143589A080C9}" type="presOf" srcId="{AE16EE0C-D2F2-44BC-A34E-704B9586A178}" destId="{3F2F2C7D-C094-42C2-A180-EE7B10E7231F}" srcOrd="0" destOrd="0" presId="urn:microsoft.com/office/officeart/2018/2/layout/IconVerticalSolidList"/>
    <dgm:cxn modelId="{FD8C7989-5186-4966-A4DD-C836196AD308}" type="presOf" srcId="{E321372D-7E61-400F-B833-C2C34DA13E37}" destId="{78289672-5345-450B-B1C1-282EC987A9A9}" srcOrd="0" destOrd="0" presId="urn:microsoft.com/office/officeart/2018/2/layout/IconVerticalSolidList"/>
    <dgm:cxn modelId="{CF36B096-3A0E-4F13-B5F3-88AFB4B57B98}" type="presOf" srcId="{B03F58F5-2E1E-4880-83D7-A1BBB27E6E76}" destId="{6FDCCF30-D67C-4C2C-AD74-DB3D0667F98A}" srcOrd="0" destOrd="0" presId="urn:microsoft.com/office/officeart/2018/2/layout/IconVerticalSolidList"/>
    <dgm:cxn modelId="{74E065DE-38E8-4AC7-ABCB-D3B3C2990209}" type="presOf" srcId="{FFCC8175-E099-48E1-AAAF-311DF2A0C957}" destId="{2A63CA46-9908-4993-A411-F084C2F151A4}" srcOrd="0" destOrd="0" presId="urn:microsoft.com/office/officeart/2018/2/layout/IconVerticalSolidList"/>
    <dgm:cxn modelId="{B8D2887A-B6D0-45DB-A479-7763ACAE3780}" type="presParOf" srcId="{41883E90-4D3F-4185-910A-655DC7CC89BE}" destId="{7B0C5DA4-4BC1-4B06-92BB-9A063A03AEA2}" srcOrd="0" destOrd="0" presId="urn:microsoft.com/office/officeart/2018/2/layout/IconVerticalSolidList"/>
    <dgm:cxn modelId="{8356CF76-E9C5-461B-B869-63AA0F48CA5D}" type="presParOf" srcId="{7B0C5DA4-4BC1-4B06-92BB-9A063A03AEA2}" destId="{49966FF9-379D-43B3-83AC-101ACFE2A194}" srcOrd="0" destOrd="0" presId="urn:microsoft.com/office/officeart/2018/2/layout/IconVerticalSolidList"/>
    <dgm:cxn modelId="{8CDE658F-0EB2-4910-BE2E-82DF7813B819}" type="presParOf" srcId="{7B0C5DA4-4BC1-4B06-92BB-9A063A03AEA2}" destId="{BFB3E737-1981-432C-9990-54A2123FF2A5}" srcOrd="1" destOrd="0" presId="urn:microsoft.com/office/officeart/2018/2/layout/IconVerticalSolidList"/>
    <dgm:cxn modelId="{454D439E-9904-4CF5-8C6C-1DE13B47A862}" type="presParOf" srcId="{7B0C5DA4-4BC1-4B06-92BB-9A063A03AEA2}" destId="{FF7CEB8F-09A0-411F-B00B-AACFCD8897CA}" srcOrd="2" destOrd="0" presId="urn:microsoft.com/office/officeart/2018/2/layout/IconVerticalSolidList"/>
    <dgm:cxn modelId="{D38B5DC2-F87F-4261-A655-D7F7E3A12E22}" type="presParOf" srcId="{7B0C5DA4-4BC1-4B06-92BB-9A063A03AEA2}" destId="{78289672-5345-450B-B1C1-282EC987A9A9}" srcOrd="3" destOrd="0" presId="urn:microsoft.com/office/officeart/2018/2/layout/IconVerticalSolidList"/>
    <dgm:cxn modelId="{E37FE76C-AAF3-4E48-995A-A6C6F5079BF6}" type="presParOf" srcId="{41883E90-4D3F-4185-910A-655DC7CC89BE}" destId="{71769635-B0BA-45F0-85D8-DDF0BB790C09}" srcOrd="1" destOrd="0" presId="urn:microsoft.com/office/officeart/2018/2/layout/IconVerticalSolidList"/>
    <dgm:cxn modelId="{074CA03F-037B-4F51-BA42-2C6EADDE18FF}" type="presParOf" srcId="{41883E90-4D3F-4185-910A-655DC7CC89BE}" destId="{4974D47A-C27C-4181-A5E7-14406630054D}" srcOrd="2" destOrd="0" presId="urn:microsoft.com/office/officeart/2018/2/layout/IconVerticalSolidList"/>
    <dgm:cxn modelId="{20FFAEFF-6570-48C8-AA9E-8CF3C5E7D007}" type="presParOf" srcId="{4974D47A-C27C-4181-A5E7-14406630054D}" destId="{06EBD635-D792-4B9F-AC1D-FFF549A2CBF9}" srcOrd="0" destOrd="0" presId="urn:microsoft.com/office/officeart/2018/2/layout/IconVerticalSolidList"/>
    <dgm:cxn modelId="{90C58F6F-615C-4743-B9F2-50944575802A}" type="presParOf" srcId="{4974D47A-C27C-4181-A5E7-14406630054D}" destId="{4FF4B5A6-05BF-4E32-BA05-258193285D20}" srcOrd="1" destOrd="0" presId="urn:microsoft.com/office/officeart/2018/2/layout/IconVerticalSolidList"/>
    <dgm:cxn modelId="{47278C07-416A-44B7-AD84-1B9198C7682A}" type="presParOf" srcId="{4974D47A-C27C-4181-A5E7-14406630054D}" destId="{78698FE1-3D1E-4BA1-A2CF-E8FEBBF7CFD6}" srcOrd="2" destOrd="0" presId="urn:microsoft.com/office/officeart/2018/2/layout/IconVerticalSolidList"/>
    <dgm:cxn modelId="{00877803-1F0F-4EBC-AD52-3AE558A75492}" type="presParOf" srcId="{4974D47A-C27C-4181-A5E7-14406630054D}" destId="{3F2F2C7D-C094-42C2-A180-EE7B10E7231F}" srcOrd="3" destOrd="0" presId="urn:microsoft.com/office/officeart/2018/2/layout/IconVerticalSolidList"/>
    <dgm:cxn modelId="{48D9CC29-198C-4314-B82A-5E220A5C1196}" type="presParOf" srcId="{41883E90-4D3F-4185-910A-655DC7CC89BE}" destId="{93E5BE4F-7E1F-41AF-993C-1412E5AA4249}" srcOrd="3" destOrd="0" presId="urn:microsoft.com/office/officeart/2018/2/layout/IconVerticalSolidList"/>
    <dgm:cxn modelId="{DDFAEF41-CFB3-41E7-8AF5-2D7E00473946}" type="presParOf" srcId="{41883E90-4D3F-4185-910A-655DC7CC89BE}" destId="{43C8A550-E43F-4D00-BC08-985AEA8CED19}" srcOrd="4" destOrd="0" presId="urn:microsoft.com/office/officeart/2018/2/layout/IconVerticalSolidList"/>
    <dgm:cxn modelId="{156C792C-A1A6-4DB2-83AE-F0574953D011}" type="presParOf" srcId="{43C8A550-E43F-4D00-BC08-985AEA8CED19}" destId="{D006B78F-5D87-40D4-BD10-EE1CB1001FA3}" srcOrd="0" destOrd="0" presId="urn:microsoft.com/office/officeart/2018/2/layout/IconVerticalSolidList"/>
    <dgm:cxn modelId="{E5440F08-9A9F-4033-AC97-CAA30BC0518E}" type="presParOf" srcId="{43C8A550-E43F-4D00-BC08-985AEA8CED19}" destId="{B2D0784D-A578-4937-B1A3-66C8D51DEABC}" srcOrd="1" destOrd="0" presId="urn:microsoft.com/office/officeart/2018/2/layout/IconVerticalSolidList"/>
    <dgm:cxn modelId="{D440E699-3C2C-422F-B2B2-34F4163CED51}" type="presParOf" srcId="{43C8A550-E43F-4D00-BC08-985AEA8CED19}" destId="{D914D453-3359-4E1D-93E1-E18D3AD60850}" srcOrd="2" destOrd="0" presId="urn:microsoft.com/office/officeart/2018/2/layout/IconVerticalSolidList"/>
    <dgm:cxn modelId="{80AAD333-F383-4D0E-93A7-E4F19B48F6B8}" type="presParOf" srcId="{43C8A550-E43F-4D00-BC08-985AEA8CED19}" destId="{F2CDBC88-4D70-43D7-A094-EFAE2764B14F}" srcOrd="3" destOrd="0" presId="urn:microsoft.com/office/officeart/2018/2/layout/IconVerticalSolidList"/>
    <dgm:cxn modelId="{E30BC4F7-36B2-4CC3-B9FF-B66F84F45EFD}" type="presParOf" srcId="{41883E90-4D3F-4185-910A-655DC7CC89BE}" destId="{B5B2EB94-58B9-448F-8DA3-8CDE83890A38}" srcOrd="5" destOrd="0" presId="urn:microsoft.com/office/officeart/2018/2/layout/IconVerticalSolidList"/>
    <dgm:cxn modelId="{AB808161-4FB7-4128-B66F-86901ED45B51}" type="presParOf" srcId="{41883E90-4D3F-4185-910A-655DC7CC89BE}" destId="{3409073A-28AC-46CB-99AA-86997BF0105C}" srcOrd="6" destOrd="0" presId="urn:microsoft.com/office/officeart/2018/2/layout/IconVerticalSolidList"/>
    <dgm:cxn modelId="{5EF546E1-38DA-4A0C-86C0-03D98F5BFDFE}" type="presParOf" srcId="{3409073A-28AC-46CB-99AA-86997BF0105C}" destId="{A2788DA3-99A1-4747-9EDF-74C135295597}" srcOrd="0" destOrd="0" presId="urn:microsoft.com/office/officeart/2018/2/layout/IconVerticalSolidList"/>
    <dgm:cxn modelId="{3C349553-A0E2-4052-BE57-F2AAB7ED0AE5}" type="presParOf" srcId="{3409073A-28AC-46CB-99AA-86997BF0105C}" destId="{1A948377-8118-4B5F-913F-258619399EEF}" srcOrd="1" destOrd="0" presId="urn:microsoft.com/office/officeart/2018/2/layout/IconVerticalSolidList"/>
    <dgm:cxn modelId="{D96A25C8-4F3B-4545-8BE3-C0737DC83BC0}" type="presParOf" srcId="{3409073A-28AC-46CB-99AA-86997BF0105C}" destId="{E7909BE4-1EF0-4B35-8067-0435956556B1}" srcOrd="2" destOrd="0" presId="urn:microsoft.com/office/officeart/2018/2/layout/IconVerticalSolidList"/>
    <dgm:cxn modelId="{69232BE5-8AF2-439D-B393-0DAA8E5FEB79}" type="presParOf" srcId="{3409073A-28AC-46CB-99AA-86997BF0105C}" destId="{6FDCCF30-D67C-4C2C-AD74-DB3D0667F98A}" srcOrd="3" destOrd="0" presId="urn:microsoft.com/office/officeart/2018/2/layout/IconVerticalSolidList"/>
    <dgm:cxn modelId="{2A5DEA98-6E8D-4995-9C60-29F1F924FA1E}" type="presParOf" srcId="{41883E90-4D3F-4185-910A-655DC7CC89BE}" destId="{F1C6EF5D-6AC7-4313-A1AF-AD696B3AE1CB}" srcOrd="7" destOrd="0" presId="urn:microsoft.com/office/officeart/2018/2/layout/IconVerticalSolidList"/>
    <dgm:cxn modelId="{A32FD54B-D4C0-4896-BE66-C9A71B775D2C}" type="presParOf" srcId="{41883E90-4D3F-4185-910A-655DC7CC89BE}" destId="{6C715239-FBA4-422D-A107-F1248C788C55}" srcOrd="8" destOrd="0" presId="urn:microsoft.com/office/officeart/2018/2/layout/IconVerticalSolidList"/>
    <dgm:cxn modelId="{A3FA1F28-3090-4D96-8DC9-2043A02B7F96}" type="presParOf" srcId="{6C715239-FBA4-422D-A107-F1248C788C55}" destId="{7AAD5434-7C75-47FE-BFCE-D831B6953102}" srcOrd="0" destOrd="0" presId="urn:microsoft.com/office/officeart/2018/2/layout/IconVerticalSolidList"/>
    <dgm:cxn modelId="{6C9DE610-CD61-41EB-8239-0E7BD29ACBA8}" type="presParOf" srcId="{6C715239-FBA4-422D-A107-F1248C788C55}" destId="{0D20C487-38F7-4BEF-B37E-3DDB44EBC448}" srcOrd="1" destOrd="0" presId="urn:microsoft.com/office/officeart/2018/2/layout/IconVerticalSolidList"/>
    <dgm:cxn modelId="{CFE244E8-23C8-439B-9232-5D7F47C637CF}" type="presParOf" srcId="{6C715239-FBA4-422D-A107-F1248C788C55}" destId="{2960920B-6711-41CE-AD6F-0C61124DADAE}" srcOrd="2" destOrd="0" presId="urn:microsoft.com/office/officeart/2018/2/layout/IconVerticalSolidList"/>
    <dgm:cxn modelId="{E635CC71-2E5A-4C63-A263-B1060DB9AFF8}" type="presParOf" srcId="{6C715239-FBA4-422D-A107-F1248C788C55}" destId="{2A63CA46-9908-4993-A411-F084C2F151A4}"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D69301-C565-40A2-982A-2C1BBC5344D8}"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9F557996-987F-43D4-B38B-5D4DFF415F9F}">
      <dgm:prSet/>
      <dgm:spPr/>
      <dgm:t>
        <a:bodyPr/>
        <a:lstStyle/>
        <a:p>
          <a:pPr>
            <a:lnSpc>
              <a:spcPct val="100000"/>
            </a:lnSpc>
          </a:pPr>
          <a:r>
            <a:rPr lang="en-US" b="1"/>
            <a:t>Global Health Challenge</a:t>
          </a:r>
          <a:endParaRPr lang="en-US"/>
        </a:p>
      </dgm:t>
    </dgm:pt>
    <dgm:pt modelId="{A243285D-59D5-4AE9-B911-C696AD8CDEEC}" type="parTrans" cxnId="{582FD764-5B1B-4EC6-97AF-F7B6A0D0BAE4}">
      <dgm:prSet/>
      <dgm:spPr/>
      <dgm:t>
        <a:bodyPr/>
        <a:lstStyle/>
        <a:p>
          <a:endParaRPr lang="en-US"/>
        </a:p>
      </dgm:t>
    </dgm:pt>
    <dgm:pt modelId="{B0FDBDCC-1833-4E1F-BB55-517D5A2B0A2E}" type="sibTrans" cxnId="{582FD764-5B1B-4EC6-97AF-F7B6A0D0BAE4}">
      <dgm:prSet/>
      <dgm:spPr/>
      <dgm:t>
        <a:bodyPr/>
        <a:lstStyle/>
        <a:p>
          <a:endParaRPr lang="en-US"/>
        </a:p>
      </dgm:t>
    </dgm:pt>
    <dgm:pt modelId="{BA81F7FA-252F-4D91-A48F-63BC467CE8A9}">
      <dgm:prSet/>
      <dgm:spPr/>
      <dgm:t>
        <a:bodyPr/>
        <a:lstStyle/>
        <a:p>
          <a:pPr>
            <a:lnSpc>
              <a:spcPct val="100000"/>
            </a:lnSpc>
          </a:pPr>
          <a:r>
            <a:rPr lang="en-US" b="1"/>
            <a:t>Limitations of Traditional Diagnosis</a:t>
          </a:r>
          <a:endParaRPr lang="en-US"/>
        </a:p>
      </dgm:t>
    </dgm:pt>
    <dgm:pt modelId="{B995B90F-2A1D-41D4-9D61-18D095B32090}" type="parTrans" cxnId="{1FBC3218-D241-443E-9AC9-7F4D74644B3A}">
      <dgm:prSet/>
      <dgm:spPr/>
      <dgm:t>
        <a:bodyPr/>
        <a:lstStyle/>
        <a:p>
          <a:endParaRPr lang="en-US"/>
        </a:p>
      </dgm:t>
    </dgm:pt>
    <dgm:pt modelId="{27131A3F-FFDB-43CD-983B-59D21B75F92B}" type="sibTrans" cxnId="{1FBC3218-D241-443E-9AC9-7F4D74644B3A}">
      <dgm:prSet/>
      <dgm:spPr/>
      <dgm:t>
        <a:bodyPr/>
        <a:lstStyle/>
        <a:p>
          <a:endParaRPr lang="en-US"/>
        </a:p>
      </dgm:t>
    </dgm:pt>
    <dgm:pt modelId="{30F01874-BF38-4385-A7BE-DE709BA5D57C}">
      <dgm:prSet/>
      <dgm:spPr/>
      <dgm:t>
        <a:bodyPr/>
        <a:lstStyle/>
        <a:p>
          <a:pPr>
            <a:lnSpc>
              <a:spcPct val="100000"/>
            </a:lnSpc>
          </a:pPr>
          <a:r>
            <a:rPr lang="en-US" b="1"/>
            <a:t>Need for Scalable Solutions</a:t>
          </a:r>
          <a:endParaRPr lang="en-US"/>
        </a:p>
      </dgm:t>
    </dgm:pt>
    <dgm:pt modelId="{6759157D-C69D-4921-8A7C-6A2B8D1EAACC}" type="parTrans" cxnId="{78994FCE-6AD1-4125-BB56-C08C7A05734D}">
      <dgm:prSet/>
      <dgm:spPr/>
      <dgm:t>
        <a:bodyPr/>
        <a:lstStyle/>
        <a:p>
          <a:endParaRPr lang="en-US"/>
        </a:p>
      </dgm:t>
    </dgm:pt>
    <dgm:pt modelId="{67156D65-5D99-453A-931A-3F3D8471A229}" type="sibTrans" cxnId="{78994FCE-6AD1-4125-BB56-C08C7A05734D}">
      <dgm:prSet/>
      <dgm:spPr/>
      <dgm:t>
        <a:bodyPr/>
        <a:lstStyle/>
        <a:p>
          <a:endParaRPr lang="en-US"/>
        </a:p>
      </dgm:t>
    </dgm:pt>
    <dgm:pt modelId="{2236AFAC-0C9A-486D-849A-6BD4040DC1FA}" type="pres">
      <dgm:prSet presAssocID="{47D69301-C565-40A2-982A-2C1BBC5344D8}" presName="root" presStyleCnt="0">
        <dgm:presLayoutVars>
          <dgm:dir/>
          <dgm:resizeHandles val="exact"/>
        </dgm:presLayoutVars>
      </dgm:prSet>
      <dgm:spPr/>
    </dgm:pt>
    <dgm:pt modelId="{7BCC8C58-6515-46E1-BF4E-06E8494524AF}" type="pres">
      <dgm:prSet presAssocID="{9F557996-987F-43D4-B38B-5D4DFF415F9F}" presName="compNode" presStyleCnt="0"/>
      <dgm:spPr/>
    </dgm:pt>
    <dgm:pt modelId="{00256EED-D87B-46B5-9E43-D9CB6C7BB59D}" type="pres">
      <dgm:prSet presAssocID="{9F557996-987F-43D4-B38B-5D4DFF415F9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Earth Globe Americas"/>
        </a:ext>
      </dgm:extLst>
    </dgm:pt>
    <dgm:pt modelId="{FACC5938-F5DF-43DB-850B-23670E0C2E2D}" type="pres">
      <dgm:prSet presAssocID="{9F557996-987F-43D4-B38B-5D4DFF415F9F}" presName="spaceRect" presStyleCnt="0"/>
      <dgm:spPr/>
    </dgm:pt>
    <dgm:pt modelId="{6EA08175-2155-4083-9F21-67C0EBC67D71}" type="pres">
      <dgm:prSet presAssocID="{9F557996-987F-43D4-B38B-5D4DFF415F9F}" presName="textRect" presStyleLbl="revTx" presStyleIdx="0" presStyleCnt="3">
        <dgm:presLayoutVars>
          <dgm:chMax val="1"/>
          <dgm:chPref val="1"/>
        </dgm:presLayoutVars>
      </dgm:prSet>
      <dgm:spPr/>
    </dgm:pt>
    <dgm:pt modelId="{AFE9CB56-E931-4327-85B6-FA130B988BB8}" type="pres">
      <dgm:prSet presAssocID="{B0FDBDCC-1833-4E1F-BB55-517D5A2B0A2E}" presName="sibTrans" presStyleCnt="0"/>
      <dgm:spPr/>
    </dgm:pt>
    <dgm:pt modelId="{DE96E428-CA6B-4D89-8911-765D025DF736}" type="pres">
      <dgm:prSet presAssocID="{BA81F7FA-252F-4D91-A48F-63BC467CE8A9}" presName="compNode" presStyleCnt="0"/>
      <dgm:spPr/>
    </dgm:pt>
    <dgm:pt modelId="{24BE1D74-11E5-425E-B803-ADFD1970EB6D}" type="pres">
      <dgm:prSet presAssocID="{BA81F7FA-252F-4D91-A48F-63BC467CE8A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ethoscope"/>
        </a:ext>
      </dgm:extLst>
    </dgm:pt>
    <dgm:pt modelId="{841B26F6-E5AC-431E-B3A3-C79C7B3F839C}" type="pres">
      <dgm:prSet presAssocID="{BA81F7FA-252F-4D91-A48F-63BC467CE8A9}" presName="spaceRect" presStyleCnt="0"/>
      <dgm:spPr/>
    </dgm:pt>
    <dgm:pt modelId="{71867380-9C69-4842-957E-55A95EE24CEF}" type="pres">
      <dgm:prSet presAssocID="{BA81F7FA-252F-4D91-A48F-63BC467CE8A9}" presName="textRect" presStyleLbl="revTx" presStyleIdx="1" presStyleCnt="3">
        <dgm:presLayoutVars>
          <dgm:chMax val="1"/>
          <dgm:chPref val="1"/>
        </dgm:presLayoutVars>
      </dgm:prSet>
      <dgm:spPr/>
    </dgm:pt>
    <dgm:pt modelId="{AED70F8B-AE04-42E5-A62C-46EDCE7C1307}" type="pres">
      <dgm:prSet presAssocID="{27131A3F-FFDB-43CD-983B-59D21B75F92B}" presName="sibTrans" presStyleCnt="0"/>
      <dgm:spPr/>
    </dgm:pt>
    <dgm:pt modelId="{284C6FAE-DAA7-4131-99F0-73142E7A99BC}" type="pres">
      <dgm:prSet presAssocID="{30F01874-BF38-4385-A7BE-DE709BA5D57C}" presName="compNode" presStyleCnt="0"/>
      <dgm:spPr/>
    </dgm:pt>
    <dgm:pt modelId="{C2C07FE8-31B6-46A7-BA03-7303C51F639F}" type="pres">
      <dgm:prSet presAssocID="{30F01874-BF38-4385-A7BE-DE709BA5D57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eckmark"/>
        </a:ext>
      </dgm:extLst>
    </dgm:pt>
    <dgm:pt modelId="{CFA74885-30FA-4B26-8B7A-BB5618ADF199}" type="pres">
      <dgm:prSet presAssocID="{30F01874-BF38-4385-A7BE-DE709BA5D57C}" presName="spaceRect" presStyleCnt="0"/>
      <dgm:spPr/>
    </dgm:pt>
    <dgm:pt modelId="{39E4719C-C4E2-41C6-94A0-703CF4FCA587}" type="pres">
      <dgm:prSet presAssocID="{30F01874-BF38-4385-A7BE-DE709BA5D57C}" presName="textRect" presStyleLbl="revTx" presStyleIdx="2" presStyleCnt="3">
        <dgm:presLayoutVars>
          <dgm:chMax val="1"/>
          <dgm:chPref val="1"/>
        </dgm:presLayoutVars>
      </dgm:prSet>
      <dgm:spPr/>
    </dgm:pt>
  </dgm:ptLst>
  <dgm:cxnLst>
    <dgm:cxn modelId="{1FBC3218-D241-443E-9AC9-7F4D74644B3A}" srcId="{47D69301-C565-40A2-982A-2C1BBC5344D8}" destId="{BA81F7FA-252F-4D91-A48F-63BC467CE8A9}" srcOrd="1" destOrd="0" parTransId="{B995B90F-2A1D-41D4-9D61-18D095B32090}" sibTransId="{27131A3F-FFDB-43CD-983B-59D21B75F92B}"/>
    <dgm:cxn modelId="{582FD764-5B1B-4EC6-97AF-F7B6A0D0BAE4}" srcId="{47D69301-C565-40A2-982A-2C1BBC5344D8}" destId="{9F557996-987F-43D4-B38B-5D4DFF415F9F}" srcOrd="0" destOrd="0" parTransId="{A243285D-59D5-4AE9-B911-C696AD8CDEEC}" sibTransId="{B0FDBDCC-1833-4E1F-BB55-517D5A2B0A2E}"/>
    <dgm:cxn modelId="{05634576-1722-4FC1-9105-4983990BD276}" type="presOf" srcId="{BA81F7FA-252F-4D91-A48F-63BC467CE8A9}" destId="{71867380-9C69-4842-957E-55A95EE24CEF}" srcOrd="0" destOrd="0" presId="urn:microsoft.com/office/officeart/2018/2/layout/IconLabelList"/>
    <dgm:cxn modelId="{A1FF248C-56CA-4C26-ADB1-92637ED393E9}" type="presOf" srcId="{9F557996-987F-43D4-B38B-5D4DFF415F9F}" destId="{6EA08175-2155-4083-9F21-67C0EBC67D71}" srcOrd="0" destOrd="0" presId="urn:microsoft.com/office/officeart/2018/2/layout/IconLabelList"/>
    <dgm:cxn modelId="{2E401B9A-ECCA-4C04-855A-9FD2800FFC30}" type="presOf" srcId="{47D69301-C565-40A2-982A-2C1BBC5344D8}" destId="{2236AFAC-0C9A-486D-849A-6BD4040DC1FA}" srcOrd="0" destOrd="0" presId="urn:microsoft.com/office/officeart/2018/2/layout/IconLabelList"/>
    <dgm:cxn modelId="{3EF250AB-FC0F-46C4-9427-3D7B91C8CFFC}" type="presOf" srcId="{30F01874-BF38-4385-A7BE-DE709BA5D57C}" destId="{39E4719C-C4E2-41C6-94A0-703CF4FCA587}" srcOrd="0" destOrd="0" presId="urn:microsoft.com/office/officeart/2018/2/layout/IconLabelList"/>
    <dgm:cxn modelId="{78994FCE-6AD1-4125-BB56-C08C7A05734D}" srcId="{47D69301-C565-40A2-982A-2C1BBC5344D8}" destId="{30F01874-BF38-4385-A7BE-DE709BA5D57C}" srcOrd="2" destOrd="0" parTransId="{6759157D-C69D-4921-8A7C-6A2B8D1EAACC}" sibTransId="{67156D65-5D99-453A-931A-3F3D8471A229}"/>
    <dgm:cxn modelId="{21E6E13B-086B-435D-BFD8-5054977A2B6E}" type="presParOf" srcId="{2236AFAC-0C9A-486D-849A-6BD4040DC1FA}" destId="{7BCC8C58-6515-46E1-BF4E-06E8494524AF}" srcOrd="0" destOrd="0" presId="urn:microsoft.com/office/officeart/2018/2/layout/IconLabelList"/>
    <dgm:cxn modelId="{CDED1E52-5167-4AC3-9F80-D896CDEB7FF9}" type="presParOf" srcId="{7BCC8C58-6515-46E1-BF4E-06E8494524AF}" destId="{00256EED-D87B-46B5-9E43-D9CB6C7BB59D}" srcOrd="0" destOrd="0" presId="urn:microsoft.com/office/officeart/2018/2/layout/IconLabelList"/>
    <dgm:cxn modelId="{D08AAB04-BE31-44AF-B321-A8BDB39FA03A}" type="presParOf" srcId="{7BCC8C58-6515-46E1-BF4E-06E8494524AF}" destId="{FACC5938-F5DF-43DB-850B-23670E0C2E2D}" srcOrd="1" destOrd="0" presId="urn:microsoft.com/office/officeart/2018/2/layout/IconLabelList"/>
    <dgm:cxn modelId="{F194D265-A8C4-44FC-9F42-7027F642DBCC}" type="presParOf" srcId="{7BCC8C58-6515-46E1-BF4E-06E8494524AF}" destId="{6EA08175-2155-4083-9F21-67C0EBC67D71}" srcOrd="2" destOrd="0" presId="urn:microsoft.com/office/officeart/2018/2/layout/IconLabelList"/>
    <dgm:cxn modelId="{BC052194-79F1-47DC-AD02-A081376ABDE8}" type="presParOf" srcId="{2236AFAC-0C9A-486D-849A-6BD4040DC1FA}" destId="{AFE9CB56-E931-4327-85B6-FA130B988BB8}" srcOrd="1" destOrd="0" presId="urn:microsoft.com/office/officeart/2018/2/layout/IconLabelList"/>
    <dgm:cxn modelId="{6AEC78E4-2FCE-49E8-B89B-41F8C1BC3540}" type="presParOf" srcId="{2236AFAC-0C9A-486D-849A-6BD4040DC1FA}" destId="{DE96E428-CA6B-4D89-8911-765D025DF736}" srcOrd="2" destOrd="0" presId="urn:microsoft.com/office/officeart/2018/2/layout/IconLabelList"/>
    <dgm:cxn modelId="{0C9C21DA-56AB-4A05-9790-8A83D332F4CB}" type="presParOf" srcId="{DE96E428-CA6B-4D89-8911-765D025DF736}" destId="{24BE1D74-11E5-425E-B803-ADFD1970EB6D}" srcOrd="0" destOrd="0" presId="urn:microsoft.com/office/officeart/2018/2/layout/IconLabelList"/>
    <dgm:cxn modelId="{42D124DE-182B-4836-B591-1454821D1BC5}" type="presParOf" srcId="{DE96E428-CA6B-4D89-8911-765D025DF736}" destId="{841B26F6-E5AC-431E-B3A3-C79C7B3F839C}" srcOrd="1" destOrd="0" presId="urn:microsoft.com/office/officeart/2018/2/layout/IconLabelList"/>
    <dgm:cxn modelId="{E533366F-7C92-4894-A7AC-A891B73813AF}" type="presParOf" srcId="{DE96E428-CA6B-4D89-8911-765D025DF736}" destId="{71867380-9C69-4842-957E-55A95EE24CEF}" srcOrd="2" destOrd="0" presId="urn:microsoft.com/office/officeart/2018/2/layout/IconLabelList"/>
    <dgm:cxn modelId="{8213BF67-8099-47CC-BC1B-6435B8874CC4}" type="presParOf" srcId="{2236AFAC-0C9A-486D-849A-6BD4040DC1FA}" destId="{AED70F8B-AE04-42E5-A62C-46EDCE7C1307}" srcOrd="3" destOrd="0" presId="urn:microsoft.com/office/officeart/2018/2/layout/IconLabelList"/>
    <dgm:cxn modelId="{0573D654-BFF8-4401-B079-C3AA5C05CF1C}" type="presParOf" srcId="{2236AFAC-0C9A-486D-849A-6BD4040DC1FA}" destId="{284C6FAE-DAA7-4131-99F0-73142E7A99BC}" srcOrd="4" destOrd="0" presId="urn:microsoft.com/office/officeart/2018/2/layout/IconLabelList"/>
    <dgm:cxn modelId="{FCE8D66B-7205-4E92-8214-B3535943E0BE}" type="presParOf" srcId="{284C6FAE-DAA7-4131-99F0-73142E7A99BC}" destId="{C2C07FE8-31B6-46A7-BA03-7303C51F639F}" srcOrd="0" destOrd="0" presId="urn:microsoft.com/office/officeart/2018/2/layout/IconLabelList"/>
    <dgm:cxn modelId="{CABB0162-9395-438A-B82E-D34FC03AED95}" type="presParOf" srcId="{284C6FAE-DAA7-4131-99F0-73142E7A99BC}" destId="{CFA74885-30FA-4B26-8B7A-BB5618ADF199}" srcOrd="1" destOrd="0" presId="urn:microsoft.com/office/officeart/2018/2/layout/IconLabelList"/>
    <dgm:cxn modelId="{5A289996-AE80-4778-BBFB-9F0CFA6062DD}" type="presParOf" srcId="{284C6FAE-DAA7-4131-99F0-73142E7A99BC}" destId="{39E4719C-C4E2-41C6-94A0-703CF4FCA587}"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1692763-8544-455A-9D4E-4CC07C46F22F}"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605915EF-C1FC-47AF-AD78-1AD5633475D4}">
      <dgm:prSet/>
      <dgm:spPr/>
      <dgm:t>
        <a:bodyPr/>
        <a:lstStyle/>
        <a:p>
          <a:pPr>
            <a:lnSpc>
              <a:spcPct val="100000"/>
            </a:lnSpc>
          </a:pPr>
          <a:r>
            <a:rPr lang="en-US" b="0" i="0"/>
            <a:t>Accurate and Early Diagnosis</a:t>
          </a:r>
          <a:endParaRPr lang="en-US"/>
        </a:p>
      </dgm:t>
    </dgm:pt>
    <dgm:pt modelId="{F1B98A7D-F137-49B2-B326-89DB9FA5856D}" type="parTrans" cxnId="{860B5A86-7396-4EEB-80FD-A904BAFF9E85}">
      <dgm:prSet/>
      <dgm:spPr/>
      <dgm:t>
        <a:bodyPr/>
        <a:lstStyle/>
        <a:p>
          <a:endParaRPr lang="en-US"/>
        </a:p>
      </dgm:t>
    </dgm:pt>
    <dgm:pt modelId="{643F7523-9DB5-42A9-ADCE-886235936ED4}" type="sibTrans" cxnId="{860B5A86-7396-4EEB-80FD-A904BAFF9E85}">
      <dgm:prSet/>
      <dgm:spPr/>
      <dgm:t>
        <a:bodyPr/>
        <a:lstStyle/>
        <a:p>
          <a:endParaRPr lang="en-US"/>
        </a:p>
      </dgm:t>
    </dgm:pt>
    <dgm:pt modelId="{7ECE6077-FF01-42C7-87E7-FEA82BFE6945}">
      <dgm:prSet/>
      <dgm:spPr/>
      <dgm:t>
        <a:bodyPr/>
        <a:lstStyle/>
        <a:p>
          <a:pPr>
            <a:lnSpc>
              <a:spcPct val="100000"/>
            </a:lnSpc>
          </a:pPr>
          <a:r>
            <a:rPr lang="en-US" b="0" i="0"/>
            <a:t>Increased Accessibility</a:t>
          </a:r>
          <a:endParaRPr lang="en-US"/>
        </a:p>
      </dgm:t>
    </dgm:pt>
    <dgm:pt modelId="{BF4F0ECB-C14B-474F-9A45-1CD6BB51708F}" type="parTrans" cxnId="{6A7E02FA-9611-4D6D-A05D-EBD04F158EB1}">
      <dgm:prSet/>
      <dgm:spPr/>
      <dgm:t>
        <a:bodyPr/>
        <a:lstStyle/>
        <a:p>
          <a:endParaRPr lang="en-US"/>
        </a:p>
      </dgm:t>
    </dgm:pt>
    <dgm:pt modelId="{23094372-F037-4CFB-9D54-8E257A800161}" type="sibTrans" cxnId="{6A7E02FA-9611-4D6D-A05D-EBD04F158EB1}">
      <dgm:prSet/>
      <dgm:spPr/>
      <dgm:t>
        <a:bodyPr/>
        <a:lstStyle/>
        <a:p>
          <a:endParaRPr lang="en-US"/>
        </a:p>
      </dgm:t>
    </dgm:pt>
    <dgm:pt modelId="{8D876ADD-3BF3-462E-8FE6-F98168CED807}">
      <dgm:prSet/>
      <dgm:spPr/>
      <dgm:t>
        <a:bodyPr/>
        <a:lstStyle/>
        <a:p>
          <a:pPr>
            <a:lnSpc>
              <a:spcPct val="100000"/>
            </a:lnSpc>
          </a:pPr>
          <a:r>
            <a:rPr lang="en-US" b="0" i="0"/>
            <a:t>Supportive and Cost-Effective Healthcare</a:t>
          </a:r>
          <a:endParaRPr lang="en-US"/>
        </a:p>
      </dgm:t>
    </dgm:pt>
    <dgm:pt modelId="{C4B8FE1D-DDAF-43EB-9FC9-8B256E37E0BC}" type="parTrans" cxnId="{AB2E9CB7-6163-4365-9A7C-DA98388BDB4E}">
      <dgm:prSet/>
      <dgm:spPr/>
      <dgm:t>
        <a:bodyPr/>
        <a:lstStyle/>
        <a:p>
          <a:endParaRPr lang="en-US"/>
        </a:p>
      </dgm:t>
    </dgm:pt>
    <dgm:pt modelId="{74236A23-77F1-4C9B-AF10-6424D253B584}" type="sibTrans" cxnId="{AB2E9CB7-6163-4365-9A7C-DA98388BDB4E}">
      <dgm:prSet/>
      <dgm:spPr/>
      <dgm:t>
        <a:bodyPr/>
        <a:lstStyle/>
        <a:p>
          <a:endParaRPr lang="en-US"/>
        </a:p>
      </dgm:t>
    </dgm:pt>
    <dgm:pt modelId="{D5E2726E-0DC7-4811-AA3C-CF9CA9021AB2}" type="pres">
      <dgm:prSet presAssocID="{D1692763-8544-455A-9D4E-4CC07C46F22F}" presName="root" presStyleCnt="0">
        <dgm:presLayoutVars>
          <dgm:dir/>
          <dgm:resizeHandles val="exact"/>
        </dgm:presLayoutVars>
      </dgm:prSet>
      <dgm:spPr/>
    </dgm:pt>
    <dgm:pt modelId="{32576D18-E106-4556-B320-300B5ABBDEAD}" type="pres">
      <dgm:prSet presAssocID="{605915EF-C1FC-47AF-AD78-1AD5633475D4}" presName="compNode" presStyleCnt="0"/>
      <dgm:spPr/>
    </dgm:pt>
    <dgm:pt modelId="{D938DD55-28A4-4E0B-98E7-4B18BD84726A}" type="pres">
      <dgm:prSet presAssocID="{605915EF-C1FC-47AF-AD78-1AD5633475D4}" presName="bgRect" presStyleLbl="bgShp" presStyleIdx="0" presStyleCnt="3"/>
      <dgm:spPr/>
    </dgm:pt>
    <dgm:pt modelId="{E25A91DC-CF96-49B4-A984-EB7E27B336B8}" type="pres">
      <dgm:prSet presAssocID="{605915EF-C1FC-47AF-AD78-1AD5633475D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tethoscope"/>
        </a:ext>
      </dgm:extLst>
    </dgm:pt>
    <dgm:pt modelId="{DCB7AC85-C18C-4C2B-BDF8-FF6A466F808D}" type="pres">
      <dgm:prSet presAssocID="{605915EF-C1FC-47AF-AD78-1AD5633475D4}" presName="spaceRect" presStyleCnt="0"/>
      <dgm:spPr/>
    </dgm:pt>
    <dgm:pt modelId="{F9EEF9C7-5E1F-40D7-81DE-0C13745EED04}" type="pres">
      <dgm:prSet presAssocID="{605915EF-C1FC-47AF-AD78-1AD5633475D4}" presName="parTx" presStyleLbl="revTx" presStyleIdx="0" presStyleCnt="3">
        <dgm:presLayoutVars>
          <dgm:chMax val="0"/>
          <dgm:chPref val="0"/>
        </dgm:presLayoutVars>
      </dgm:prSet>
      <dgm:spPr/>
    </dgm:pt>
    <dgm:pt modelId="{E29620F9-1ED3-4B0F-939F-FEC452456EA2}" type="pres">
      <dgm:prSet presAssocID="{643F7523-9DB5-42A9-ADCE-886235936ED4}" presName="sibTrans" presStyleCnt="0"/>
      <dgm:spPr/>
    </dgm:pt>
    <dgm:pt modelId="{3A5ED1A3-6C10-4768-8CDB-18B90EBF744C}" type="pres">
      <dgm:prSet presAssocID="{7ECE6077-FF01-42C7-87E7-FEA82BFE6945}" presName="compNode" presStyleCnt="0"/>
      <dgm:spPr/>
    </dgm:pt>
    <dgm:pt modelId="{55E42653-419A-4DC2-A828-50D3713FCA6E}" type="pres">
      <dgm:prSet presAssocID="{7ECE6077-FF01-42C7-87E7-FEA82BFE6945}" presName="bgRect" presStyleLbl="bgShp" presStyleIdx="1" presStyleCnt="3"/>
      <dgm:spPr/>
    </dgm:pt>
    <dgm:pt modelId="{B89CF955-56BA-4AB5-A8A8-794BDC37F208}" type="pres">
      <dgm:prSet presAssocID="{7ECE6077-FF01-42C7-87E7-FEA82BFE694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pward trend"/>
        </a:ext>
      </dgm:extLst>
    </dgm:pt>
    <dgm:pt modelId="{E8815DC2-3E85-4B68-9E26-8087733FF122}" type="pres">
      <dgm:prSet presAssocID="{7ECE6077-FF01-42C7-87E7-FEA82BFE6945}" presName="spaceRect" presStyleCnt="0"/>
      <dgm:spPr/>
    </dgm:pt>
    <dgm:pt modelId="{D940D7F8-CBFC-407C-A192-81C6406FD9D4}" type="pres">
      <dgm:prSet presAssocID="{7ECE6077-FF01-42C7-87E7-FEA82BFE6945}" presName="parTx" presStyleLbl="revTx" presStyleIdx="1" presStyleCnt="3">
        <dgm:presLayoutVars>
          <dgm:chMax val="0"/>
          <dgm:chPref val="0"/>
        </dgm:presLayoutVars>
      </dgm:prSet>
      <dgm:spPr/>
    </dgm:pt>
    <dgm:pt modelId="{72A90336-EFD0-4805-B381-2BE0078DA7D2}" type="pres">
      <dgm:prSet presAssocID="{23094372-F037-4CFB-9D54-8E257A800161}" presName="sibTrans" presStyleCnt="0"/>
      <dgm:spPr/>
    </dgm:pt>
    <dgm:pt modelId="{9E9F47D6-1C8D-48CB-8BD4-329AE52D1D66}" type="pres">
      <dgm:prSet presAssocID="{8D876ADD-3BF3-462E-8FE6-F98168CED807}" presName="compNode" presStyleCnt="0"/>
      <dgm:spPr/>
    </dgm:pt>
    <dgm:pt modelId="{8FC8313B-BC50-4F0A-998C-D155463581EE}" type="pres">
      <dgm:prSet presAssocID="{8D876ADD-3BF3-462E-8FE6-F98168CED807}" presName="bgRect" presStyleLbl="bgShp" presStyleIdx="2" presStyleCnt="3"/>
      <dgm:spPr/>
    </dgm:pt>
    <dgm:pt modelId="{4B7D3491-0EFA-40E0-A71A-E3E5BEABC02D}" type="pres">
      <dgm:prSet presAssocID="{8D876ADD-3BF3-462E-8FE6-F98168CED80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edical"/>
        </a:ext>
      </dgm:extLst>
    </dgm:pt>
    <dgm:pt modelId="{887B99E1-1BA4-4A43-BABE-62B9A515DD2C}" type="pres">
      <dgm:prSet presAssocID="{8D876ADD-3BF3-462E-8FE6-F98168CED807}" presName="spaceRect" presStyleCnt="0"/>
      <dgm:spPr/>
    </dgm:pt>
    <dgm:pt modelId="{A5FC6049-27D8-4A59-8129-D799F5EEE805}" type="pres">
      <dgm:prSet presAssocID="{8D876ADD-3BF3-462E-8FE6-F98168CED807}" presName="parTx" presStyleLbl="revTx" presStyleIdx="2" presStyleCnt="3">
        <dgm:presLayoutVars>
          <dgm:chMax val="0"/>
          <dgm:chPref val="0"/>
        </dgm:presLayoutVars>
      </dgm:prSet>
      <dgm:spPr/>
    </dgm:pt>
  </dgm:ptLst>
  <dgm:cxnLst>
    <dgm:cxn modelId="{F48F2827-50ED-474F-83E4-79C8242D6EF9}" type="presOf" srcId="{605915EF-C1FC-47AF-AD78-1AD5633475D4}" destId="{F9EEF9C7-5E1F-40D7-81DE-0C13745EED04}" srcOrd="0" destOrd="0" presId="urn:microsoft.com/office/officeart/2018/2/layout/IconVerticalSolidList"/>
    <dgm:cxn modelId="{7B9D225B-0F54-4D50-94B7-366B6A3AEBD6}" type="presOf" srcId="{D1692763-8544-455A-9D4E-4CC07C46F22F}" destId="{D5E2726E-0DC7-4811-AA3C-CF9CA9021AB2}" srcOrd="0" destOrd="0" presId="urn:microsoft.com/office/officeart/2018/2/layout/IconVerticalSolidList"/>
    <dgm:cxn modelId="{860B5A86-7396-4EEB-80FD-A904BAFF9E85}" srcId="{D1692763-8544-455A-9D4E-4CC07C46F22F}" destId="{605915EF-C1FC-47AF-AD78-1AD5633475D4}" srcOrd="0" destOrd="0" parTransId="{F1B98A7D-F137-49B2-B326-89DB9FA5856D}" sibTransId="{643F7523-9DB5-42A9-ADCE-886235936ED4}"/>
    <dgm:cxn modelId="{C0FB3A91-97C2-49CF-9A11-78B1B3C95AE5}" type="presOf" srcId="{7ECE6077-FF01-42C7-87E7-FEA82BFE6945}" destId="{D940D7F8-CBFC-407C-A192-81C6406FD9D4}" srcOrd="0" destOrd="0" presId="urn:microsoft.com/office/officeart/2018/2/layout/IconVerticalSolidList"/>
    <dgm:cxn modelId="{AB2E9CB7-6163-4365-9A7C-DA98388BDB4E}" srcId="{D1692763-8544-455A-9D4E-4CC07C46F22F}" destId="{8D876ADD-3BF3-462E-8FE6-F98168CED807}" srcOrd="2" destOrd="0" parTransId="{C4B8FE1D-DDAF-43EB-9FC9-8B256E37E0BC}" sibTransId="{74236A23-77F1-4C9B-AF10-6424D253B584}"/>
    <dgm:cxn modelId="{27046BF2-D27F-4C69-BD16-AC73A78FF77D}" type="presOf" srcId="{8D876ADD-3BF3-462E-8FE6-F98168CED807}" destId="{A5FC6049-27D8-4A59-8129-D799F5EEE805}" srcOrd="0" destOrd="0" presId="urn:microsoft.com/office/officeart/2018/2/layout/IconVerticalSolidList"/>
    <dgm:cxn modelId="{6A7E02FA-9611-4D6D-A05D-EBD04F158EB1}" srcId="{D1692763-8544-455A-9D4E-4CC07C46F22F}" destId="{7ECE6077-FF01-42C7-87E7-FEA82BFE6945}" srcOrd="1" destOrd="0" parTransId="{BF4F0ECB-C14B-474F-9A45-1CD6BB51708F}" sibTransId="{23094372-F037-4CFB-9D54-8E257A800161}"/>
    <dgm:cxn modelId="{64D33877-978A-4261-8FAC-257E8E8FBAFE}" type="presParOf" srcId="{D5E2726E-0DC7-4811-AA3C-CF9CA9021AB2}" destId="{32576D18-E106-4556-B320-300B5ABBDEAD}" srcOrd="0" destOrd="0" presId="urn:microsoft.com/office/officeart/2018/2/layout/IconVerticalSolidList"/>
    <dgm:cxn modelId="{B5950CCE-9C58-416A-A146-77E4FE4B669F}" type="presParOf" srcId="{32576D18-E106-4556-B320-300B5ABBDEAD}" destId="{D938DD55-28A4-4E0B-98E7-4B18BD84726A}" srcOrd="0" destOrd="0" presId="urn:microsoft.com/office/officeart/2018/2/layout/IconVerticalSolidList"/>
    <dgm:cxn modelId="{64286CF1-70F9-4F84-AFD4-D96FB18D7D54}" type="presParOf" srcId="{32576D18-E106-4556-B320-300B5ABBDEAD}" destId="{E25A91DC-CF96-49B4-A984-EB7E27B336B8}" srcOrd="1" destOrd="0" presId="urn:microsoft.com/office/officeart/2018/2/layout/IconVerticalSolidList"/>
    <dgm:cxn modelId="{42AEB5CB-05E1-45D7-A4F6-878C76298215}" type="presParOf" srcId="{32576D18-E106-4556-B320-300B5ABBDEAD}" destId="{DCB7AC85-C18C-4C2B-BDF8-FF6A466F808D}" srcOrd="2" destOrd="0" presId="urn:microsoft.com/office/officeart/2018/2/layout/IconVerticalSolidList"/>
    <dgm:cxn modelId="{95FB48C4-2F74-4A07-84A5-22C8EAEBF93F}" type="presParOf" srcId="{32576D18-E106-4556-B320-300B5ABBDEAD}" destId="{F9EEF9C7-5E1F-40D7-81DE-0C13745EED04}" srcOrd="3" destOrd="0" presId="urn:microsoft.com/office/officeart/2018/2/layout/IconVerticalSolidList"/>
    <dgm:cxn modelId="{B11A19DD-0E7F-4117-B901-195FD40F0A73}" type="presParOf" srcId="{D5E2726E-0DC7-4811-AA3C-CF9CA9021AB2}" destId="{E29620F9-1ED3-4B0F-939F-FEC452456EA2}" srcOrd="1" destOrd="0" presId="urn:microsoft.com/office/officeart/2018/2/layout/IconVerticalSolidList"/>
    <dgm:cxn modelId="{8139D887-276A-4692-A4C5-B2760AC6FD3B}" type="presParOf" srcId="{D5E2726E-0DC7-4811-AA3C-CF9CA9021AB2}" destId="{3A5ED1A3-6C10-4768-8CDB-18B90EBF744C}" srcOrd="2" destOrd="0" presId="urn:microsoft.com/office/officeart/2018/2/layout/IconVerticalSolidList"/>
    <dgm:cxn modelId="{8200E934-D36F-4B86-A3E8-193485E35D3F}" type="presParOf" srcId="{3A5ED1A3-6C10-4768-8CDB-18B90EBF744C}" destId="{55E42653-419A-4DC2-A828-50D3713FCA6E}" srcOrd="0" destOrd="0" presId="urn:microsoft.com/office/officeart/2018/2/layout/IconVerticalSolidList"/>
    <dgm:cxn modelId="{3E292A59-B040-4237-B3FA-DE03E3F311C4}" type="presParOf" srcId="{3A5ED1A3-6C10-4768-8CDB-18B90EBF744C}" destId="{B89CF955-56BA-4AB5-A8A8-794BDC37F208}" srcOrd="1" destOrd="0" presId="urn:microsoft.com/office/officeart/2018/2/layout/IconVerticalSolidList"/>
    <dgm:cxn modelId="{AECBE6E5-621D-4FB6-B037-B2364551D71D}" type="presParOf" srcId="{3A5ED1A3-6C10-4768-8CDB-18B90EBF744C}" destId="{E8815DC2-3E85-4B68-9E26-8087733FF122}" srcOrd="2" destOrd="0" presId="urn:microsoft.com/office/officeart/2018/2/layout/IconVerticalSolidList"/>
    <dgm:cxn modelId="{89822036-5E5E-406E-A0E7-1A70421CAB13}" type="presParOf" srcId="{3A5ED1A3-6C10-4768-8CDB-18B90EBF744C}" destId="{D940D7F8-CBFC-407C-A192-81C6406FD9D4}" srcOrd="3" destOrd="0" presId="urn:microsoft.com/office/officeart/2018/2/layout/IconVerticalSolidList"/>
    <dgm:cxn modelId="{3FB3BB9C-9258-48FB-9D29-28DD6881EDE4}" type="presParOf" srcId="{D5E2726E-0DC7-4811-AA3C-CF9CA9021AB2}" destId="{72A90336-EFD0-4805-B381-2BE0078DA7D2}" srcOrd="3" destOrd="0" presId="urn:microsoft.com/office/officeart/2018/2/layout/IconVerticalSolidList"/>
    <dgm:cxn modelId="{931F9B99-2575-47D7-8EF7-B046A58B2A28}" type="presParOf" srcId="{D5E2726E-0DC7-4811-AA3C-CF9CA9021AB2}" destId="{9E9F47D6-1C8D-48CB-8BD4-329AE52D1D66}" srcOrd="4" destOrd="0" presId="urn:microsoft.com/office/officeart/2018/2/layout/IconVerticalSolidList"/>
    <dgm:cxn modelId="{FEF5F224-0780-45D7-9037-7DA08986B1A7}" type="presParOf" srcId="{9E9F47D6-1C8D-48CB-8BD4-329AE52D1D66}" destId="{8FC8313B-BC50-4F0A-998C-D155463581EE}" srcOrd="0" destOrd="0" presId="urn:microsoft.com/office/officeart/2018/2/layout/IconVerticalSolidList"/>
    <dgm:cxn modelId="{8AB7BE2A-A5A8-4BA3-AA7B-4555F51F85EC}" type="presParOf" srcId="{9E9F47D6-1C8D-48CB-8BD4-329AE52D1D66}" destId="{4B7D3491-0EFA-40E0-A71A-E3E5BEABC02D}" srcOrd="1" destOrd="0" presId="urn:microsoft.com/office/officeart/2018/2/layout/IconVerticalSolidList"/>
    <dgm:cxn modelId="{7E35D799-D1CB-4B25-A0F4-47C7EAF67015}" type="presParOf" srcId="{9E9F47D6-1C8D-48CB-8BD4-329AE52D1D66}" destId="{887B99E1-1BA4-4A43-BABE-62B9A515DD2C}" srcOrd="2" destOrd="0" presId="urn:microsoft.com/office/officeart/2018/2/layout/IconVerticalSolidList"/>
    <dgm:cxn modelId="{83274A9E-772B-4343-AD85-C434F1CDDB0A}" type="presParOf" srcId="{9E9F47D6-1C8D-48CB-8BD4-329AE52D1D66}" destId="{A5FC6049-27D8-4A59-8129-D799F5EEE80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B97117D-0907-47AD-B7EA-669A0EAFA77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F6C37D4-CB37-43FD-B60B-442B604EB3BD}">
      <dgm:prSet/>
      <dgm:spPr/>
      <dgm:t>
        <a:bodyPr/>
        <a:lstStyle/>
        <a:p>
          <a:r>
            <a:rPr lang="en-US" b="0" i="0" dirty="0"/>
            <a:t>The dataset is organized into 3 folders (train, test, </a:t>
          </a:r>
          <a:r>
            <a:rPr lang="en-US" b="0" i="0" dirty="0" err="1"/>
            <a:t>val</a:t>
          </a:r>
          <a:r>
            <a:rPr lang="en-US" b="0" i="0" dirty="0"/>
            <a:t>) and contains subfolders for each image category (Pneumonia/Normal). There are 5,863 X-Ray images (JPEG) and 2 categories (Pneumonia/Normal).</a:t>
          </a:r>
          <a:endParaRPr lang="en-US" dirty="0"/>
        </a:p>
      </dgm:t>
    </dgm:pt>
    <dgm:pt modelId="{2BCD5EA9-73F9-49C1-B6B5-BB2D0206F713}" type="parTrans" cxnId="{C919DB5F-65BC-45D2-9799-6257EC48FEE9}">
      <dgm:prSet/>
      <dgm:spPr/>
      <dgm:t>
        <a:bodyPr/>
        <a:lstStyle/>
        <a:p>
          <a:endParaRPr lang="en-US"/>
        </a:p>
      </dgm:t>
    </dgm:pt>
    <dgm:pt modelId="{B6077B92-1FC0-40B5-A428-D069A5522015}" type="sibTrans" cxnId="{C919DB5F-65BC-45D2-9799-6257EC48FEE9}">
      <dgm:prSet/>
      <dgm:spPr/>
      <dgm:t>
        <a:bodyPr/>
        <a:lstStyle/>
        <a:p>
          <a:endParaRPr lang="en-US"/>
        </a:p>
      </dgm:t>
    </dgm:pt>
    <dgm:pt modelId="{CEC51022-1E44-4D16-A415-39D9C55BAD9A}">
      <dgm:prSet/>
      <dgm:spPr/>
      <dgm:t>
        <a:bodyPr/>
        <a:lstStyle/>
        <a:p>
          <a:r>
            <a:rPr lang="en-US" b="0" i="0"/>
            <a:t>Chest X-ray images (anterior-posterior) were selected from retrospective cohorts of pediatric patients of one to five years old from Guangzhou Women and Children’s Medical Center, Guangzhou. All chest X-ray imaging was performed as part of patients’ routine clinical care.</a:t>
          </a:r>
          <a:endParaRPr lang="en-US"/>
        </a:p>
      </dgm:t>
    </dgm:pt>
    <dgm:pt modelId="{09038D42-AB13-499E-9FBD-0B1C9DCE89AC}" type="parTrans" cxnId="{B2B133F9-3B41-4CA1-A3E2-B3DC2DED17C8}">
      <dgm:prSet/>
      <dgm:spPr/>
      <dgm:t>
        <a:bodyPr/>
        <a:lstStyle/>
        <a:p>
          <a:endParaRPr lang="en-US"/>
        </a:p>
      </dgm:t>
    </dgm:pt>
    <dgm:pt modelId="{768020C3-C006-47F4-951D-EDEA272AB968}" type="sibTrans" cxnId="{B2B133F9-3B41-4CA1-A3E2-B3DC2DED17C8}">
      <dgm:prSet/>
      <dgm:spPr/>
      <dgm:t>
        <a:bodyPr/>
        <a:lstStyle/>
        <a:p>
          <a:endParaRPr lang="en-US"/>
        </a:p>
      </dgm:t>
    </dgm:pt>
    <dgm:pt modelId="{3A5128BB-DCC3-4160-AD85-3BD6E63E349B}">
      <dgm:prSet/>
      <dgm:spPr/>
      <dgm:t>
        <a:bodyPr/>
        <a:lstStyle/>
        <a:p>
          <a:r>
            <a:rPr lang="en-US" b="0" i="0"/>
            <a:t>Source: </a:t>
          </a:r>
          <a:r>
            <a:rPr lang="en-US" b="0" i="0">
              <a:hlinkClick xmlns:r="http://schemas.openxmlformats.org/officeDocument/2006/relationships" r:id="rId1"/>
            </a:rPr>
            <a:t>https://www.kaggle.com/datasets/paultimothymooney/chest-xray-pneumonia</a:t>
          </a:r>
          <a:r>
            <a:rPr lang="en-US" b="0" i="0"/>
            <a:t> </a:t>
          </a:r>
          <a:endParaRPr lang="en-US"/>
        </a:p>
      </dgm:t>
    </dgm:pt>
    <dgm:pt modelId="{7D52220E-49F7-479A-90F7-6F488CD26D6A}" type="parTrans" cxnId="{61804E3E-EE7B-40A1-85B5-50DF44745A68}">
      <dgm:prSet/>
      <dgm:spPr/>
      <dgm:t>
        <a:bodyPr/>
        <a:lstStyle/>
        <a:p>
          <a:endParaRPr lang="en-US"/>
        </a:p>
      </dgm:t>
    </dgm:pt>
    <dgm:pt modelId="{F01087D5-C30D-4662-A6DD-EAB7BC6C5695}" type="sibTrans" cxnId="{61804E3E-EE7B-40A1-85B5-50DF44745A68}">
      <dgm:prSet/>
      <dgm:spPr/>
      <dgm:t>
        <a:bodyPr/>
        <a:lstStyle/>
        <a:p>
          <a:endParaRPr lang="en-US"/>
        </a:p>
      </dgm:t>
    </dgm:pt>
    <dgm:pt modelId="{0F339556-258F-44B6-9A45-139F0D3F6B13}" type="pres">
      <dgm:prSet presAssocID="{0B97117D-0907-47AD-B7EA-669A0EAFA772}" presName="root" presStyleCnt="0">
        <dgm:presLayoutVars>
          <dgm:dir/>
          <dgm:resizeHandles val="exact"/>
        </dgm:presLayoutVars>
      </dgm:prSet>
      <dgm:spPr/>
    </dgm:pt>
    <dgm:pt modelId="{7B03AFC9-D814-48A8-83DE-951A56B433C0}" type="pres">
      <dgm:prSet presAssocID="{5F6C37D4-CB37-43FD-B60B-442B604EB3BD}" presName="compNode" presStyleCnt="0"/>
      <dgm:spPr/>
    </dgm:pt>
    <dgm:pt modelId="{F5D18D1B-7845-436B-BF43-CD27290F8A6C}" type="pres">
      <dgm:prSet presAssocID="{5F6C37D4-CB37-43FD-B60B-442B604EB3BD}" presName="bgRect" presStyleLbl="bgShp" presStyleIdx="0" presStyleCnt="3"/>
      <dgm:spPr/>
    </dgm:pt>
    <dgm:pt modelId="{17A92C2F-E431-4537-B58B-9D57EC7D855D}" type="pres">
      <dgm:prSet presAssocID="{5F6C37D4-CB37-43FD-B60B-442B604EB3BD}" presName="iconRect" presStyleLbl="node1" presStyleIdx="0" presStyleCnt="3"/>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Database"/>
        </a:ext>
      </dgm:extLst>
    </dgm:pt>
    <dgm:pt modelId="{F0A443C8-BFDB-4717-A934-30C1622FBA4C}" type="pres">
      <dgm:prSet presAssocID="{5F6C37D4-CB37-43FD-B60B-442B604EB3BD}" presName="spaceRect" presStyleCnt="0"/>
      <dgm:spPr/>
    </dgm:pt>
    <dgm:pt modelId="{DA14FC0F-FD59-44C6-A9AA-2D21EEB11136}" type="pres">
      <dgm:prSet presAssocID="{5F6C37D4-CB37-43FD-B60B-442B604EB3BD}" presName="parTx" presStyleLbl="revTx" presStyleIdx="0" presStyleCnt="3">
        <dgm:presLayoutVars>
          <dgm:chMax val="0"/>
          <dgm:chPref val="0"/>
        </dgm:presLayoutVars>
      </dgm:prSet>
      <dgm:spPr/>
    </dgm:pt>
    <dgm:pt modelId="{2199252E-D193-46AB-9B0A-8D2F94547274}" type="pres">
      <dgm:prSet presAssocID="{B6077B92-1FC0-40B5-A428-D069A5522015}" presName="sibTrans" presStyleCnt="0"/>
      <dgm:spPr/>
    </dgm:pt>
    <dgm:pt modelId="{D0B52382-9D88-4938-8CF4-AA1CCED0367E}" type="pres">
      <dgm:prSet presAssocID="{CEC51022-1E44-4D16-A415-39D9C55BAD9A}" presName="compNode" presStyleCnt="0"/>
      <dgm:spPr/>
    </dgm:pt>
    <dgm:pt modelId="{C18FC4C1-ADB6-442F-8971-A0887FC62380}" type="pres">
      <dgm:prSet presAssocID="{CEC51022-1E44-4D16-A415-39D9C55BAD9A}" presName="bgRect" presStyleLbl="bgShp" presStyleIdx="1" presStyleCnt="3"/>
      <dgm:spPr/>
    </dgm:pt>
    <dgm:pt modelId="{747CFF91-7A6B-43EE-B804-0AB5B6CDB232}" type="pres">
      <dgm:prSet presAssocID="{CEC51022-1E44-4D16-A415-39D9C55BAD9A}" presName="iconRect" presStyleLbl="node1" presStyleIdx="1" presStyleCnt="3"/>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Stethoscope"/>
        </a:ext>
      </dgm:extLst>
    </dgm:pt>
    <dgm:pt modelId="{7C334617-AB7A-4D76-A115-6EBBA9FAA6F4}" type="pres">
      <dgm:prSet presAssocID="{CEC51022-1E44-4D16-A415-39D9C55BAD9A}" presName="spaceRect" presStyleCnt="0"/>
      <dgm:spPr/>
    </dgm:pt>
    <dgm:pt modelId="{859607F9-F2C9-4040-B1BA-9DBBE7CF87C4}" type="pres">
      <dgm:prSet presAssocID="{CEC51022-1E44-4D16-A415-39D9C55BAD9A}" presName="parTx" presStyleLbl="revTx" presStyleIdx="1" presStyleCnt="3">
        <dgm:presLayoutVars>
          <dgm:chMax val="0"/>
          <dgm:chPref val="0"/>
        </dgm:presLayoutVars>
      </dgm:prSet>
      <dgm:spPr/>
    </dgm:pt>
    <dgm:pt modelId="{B3FB135B-7D12-4A01-8538-EE840D2F5C17}" type="pres">
      <dgm:prSet presAssocID="{768020C3-C006-47F4-951D-EDEA272AB968}" presName="sibTrans" presStyleCnt="0"/>
      <dgm:spPr/>
    </dgm:pt>
    <dgm:pt modelId="{51C21743-9EEE-4195-8C46-17282A71AA07}" type="pres">
      <dgm:prSet presAssocID="{3A5128BB-DCC3-4160-AD85-3BD6E63E349B}" presName="compNode" presStyleCnt="0"/>
      <dgm:spPr/>
    </dgm:pt>
    <dgm:pt modelId="{D4758B25-41CB-40EC-B76B-71A0403D894D}" type="pres">
      <dgm:prSet presAssocID="{3A5128BB-DCC3-4160-AD85-3BD6E63E349B}" presName="bgRect" presStyleLbl="bgShp" presStyleIdx="2" presStyleCnt="3"/>
      <dgm:spPr/>
    </dgm:pt>
    <dgm:pt modelId="{BFDB5682-6469-4FFD-9EB0-CCE7D69F92EE}" type="pres">
      <dgm:prSet presAssocID="{3A5128BB-DCC3-4160-AD85-3BD6E63E349B}" presName="iconRect" presStyleLbl="node1" presStyleIdx="2" presStyleCnt="3"/>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Newspaper"/>
        </a:ext>
      </dgm:extLst>
    </dgm:pt>
    <dgm:pt modelId="{2D647C0C-8FAF-4B98-80BB-64EAE99834F8}" type="pres">
      <dgm:prSet presAssocID="{3A5128BB-DCC3-4160-AD85-3BD6E63E349B}" presName="spaceRect" presStyleCnt="0"/>
      <dgm:spPr/>
    </dgm:pt>
    <dgm:pt modelId="{B56D474D-8D0C-428A-A8A5-9F254A8F7A32}" type="pres">
      <dgm:prSet presAssocID="{3A5128BB-DCC3-4160-AD85-3BD6E63E349B}" presName="parTx" presStyleLbl="revTx" presStyleIdx="2" presStyleCnt="3">
        <dgm:presLayoutVars>
          <dgm:chMax val="0"/>
          <dgm:chPref val="0"/>
        </dgm:presLayoutVars>
      </dgm:prSet>
      <dgm:spPr/>
    </dgm:pt>
  </dgm:ptLst>
  <dgm:cxnLst>
    <dgm:cxn modelId="{61804E3E-EE7B-40A1-85B5-50DF44745A68}" srcId="{0B97117D-0907-47AD-B7EA-669A0EAFA772}" destId="{3A5128BB-DCC3-4160-AD85-3BD6E63E349B}" srcOrd="2" destOrd="0" parTransId="{7D52220E-49F7-479A-90F7-6F488CD26D6A}" sibTransId="{F01087D5-C30D-4662-A6DD-EAB7BC6C5695}"/>
    <dgm:cxn modelId="{3AE3383F-BD86-4988-8A46-3E780F1C4957}" type="presOf" srcId="{CEC51022-1E44-4D16-A415-39D9C55BAD9A}" destId="{859607F9-F2C9-4040-B1BA-9DBBE7CF87C4}" srcOrd="0" destOrd="0" presId="urn:microsoft.com/office/officeart/2018/2/layout/IconVerticalSolidList"/>
    <dgm:cxn modelId="{C919DB5F-65BC-45D2-9799-6257EC48FEE9}" srcId="{0B97117D-0907-47AD-B7EA-669A0EAFA772}" destId="{5F6C37D4-CB37-43FD-B60B-442B604EB3BD}" srcOrd="0" destOrd="0" parTransId="{2BCD5EA9-73F9-49C1-B6B5-BB2D0206F713}" sibTransId="{B6077B92-1FC0-40B5-A428-D069A5522015}"/>
    <dgm:cxn modelId="{CAD13584-C6BA-4077-85E3-B3BB67B1E02E}" type="presOf" srcId="{3A5128BB-DCC3-4160-AD85-3BD6E63E349B}" destId="{B56D474D-8D0C-428A-A8A5-9F254A8F7A32}" srcOrd="0" destOrd="0" presId="urn:microsoft.com/office/officeart/2018/2/layout/IconVerticalSolidList"/>
    <dgm:cxn modelId="{6137EF92-09F8-45AF-B320-E150218AD7BB}" type="presOf" srcId="{0B97117D-0907-47AD-B7EA-669A0EAFA772}" destId="{0F339556-258F-44B6-9A45-139F0D3F6B13}" srcOrd="0" destOrd="0" presId="urn:microsoft.com/office/officeart/2018/2/layout/IconVerticalSolidList"/>
    <dgm:cxn modelId="{B54E059C-55F6-4F59-A901-E0B5B01A7310}" type="presOf" srcId="{5F6C37D4-CB37-43FD-B60B-442B604EB3BD}" destId="{DA14FC0F-FD59-44C6-A9AA-2D21EEB11136}" srcOrd="0" destOrd="0" presId="urn:microsoft.com/office/officeart/2018/2/layout/IconVerticalSolidList"/>
    <dgm:cxn modelId="{B2B133F9-3B41-4CA1-A3E2-B3DC2DED17C8}" srcId="{0B97117D-0907-47AD-B7EA-669A0EAFA772}" destId="{CEC51022-1E44-4D16-A415-39D9C55BAD9A}" srcOrd="1" destOrd="0" parTransId="{09038D42-AB13-499E-9FBD-0B1C9DCE89AC}" sibTransId="{768020C3-C006-47F4-951D-EDEA272AB968}"/>
    <dgm:cxn modelId="{107CA707-0F44-47E4-B916-A6A273601F63}" type="presParOf" srcId="{0F339556-258F-44B6-9A45-139F0D3F6B13}" destId="{7B03AFC9-D814-48A8-83DE-951A56B433C0}" srcOrd="0" destOrd="0" presId="urn:microsoft.com/office/officeart/2018/2/layout/IconVerticalSolidList"/>
    <dgm:cxn modelId="{5659A663-036F-454F-A9D9-32A61F469204}" type="presParOf" srcId="{7B03AFC9-D814-48A8-83DE-951A56B433C0}" destId="{F5D18D1B-7845-436B-BF43-CD27290F8A6C}" srcOrd="0" destOrd="0" presId="urn:microsoft.com/office/officeart/2018/2/layout/IconVerticalSolidList"/>
    <dgm:cxn modelId="{4E0A8BB0-DA3D-47EC-9280-646627096010}" type="presParOf" srcId="{7B03AFC9-D814-48A8-83DE-951A56B433C0}" destId="{17A92C2F-E431-4537-B58B-9D57EC7D855D}" srcOrd="1" destOrd="0" presId="urn:microsoft.com/office/officeart/2018/2/layout/IconVerticalSolidList"/>
    <dgm:cxn modelId="{53359D86-4BA1-4791-A6EF-703CFD99C1D3}" type="presParOf" srcId="{7B03AFC9-D814-48A8-83DE-951A56B433C0}" destId="{F0A443C8-BFDB-4717-A934-30C1622FBA4C}" srcOrd="2" destOrd="0" presId="urn:microsoft.com/office/officeart/2018/2/layout/IconVerticalSolidList"/>
    <dgm:cxn modelId="{9D4C2143-2AD0-4EB7-B217-103DE05D8BFD}" type="presParOf" srcId="{7B03AFC9-D814-48A8-83DE-951A56B433C0}" destId="{DA14FC0F-FD59-44C6-A9AA-2D21EEB11136}" srcOrd="3" destOrd="0" presId="urn:microsoft.com/office/officeart/2018/2/layout/IconVerticalSolidList"/>
    <dgm:cxn modelId="{91010118-9E95-46E4-BAFF-D87CA61D9C2F}" type="presParOf" srcId="{0F339556-258F-44B6-9A45-139F0D3F6B13}" destId="{2199252E-D193-46AB-9B0A-8D2F94547274}" srcOrd="1" destOrd="0" presId="urn:microsoft.com/office/officeart/2018/2/layout/IconVerticalSolidList"/>
    <dgm:cxn modelId="{52BC3E60-1C03-4397-905A-ED646DD14BE6}" type="presParOf" srcId="{0F339556-258F-44B6-9A45-139F0D3F6B13}" destId="{D0B52382-9D88-4938-8CF4-AA1CCED0367E}" srcOrd="2" destOrd="0" presId="urn:microsoft.com/office/officeart/2018/2/layout/IconVerticalSolidList"/>
    <dgm:cxn modelId="{F90F26A7-D286-4785-BB1A-7312DC723256}" type="presParOf" srcId="{D0B52382-9D88-4938-8CF4-AA1CCED0367E}" destId="{C18FC4C1-ADB6-442F-8971-A0887FC62380}" srcOrd="0" destOrd="0" presId="urn:microsoft.com/office/officeart/2018/2/layout/IconVerticalSolidList"/>
    <dgm:cxn modelId="{575EA98A-392F-4328-8CB2-32A54E8E72EF}" type="presParOf" srcId="{D0B52382-9D88-4938-8CF4-AA1CCED0367E}" destId="{747CFF91-7A6B-43EE-B804-0AB5B6CDB232}" srcOrd="1" destOrd="0" presId="urn:microsoft.com/office/officeart/2018/2/layout/IconVerticalSolidList"/>
    <dgm:cxn modelId="{F17E51F4-AFC3-4570-95E3-AB1FDB3A1B90}" type="presParOf" srcId="{D0B52382-9D88-4938-8CF4-AA1CCED0367E}" destId="{7C334617-AB7A-4D76-A115-6EBBA9FAA6F4}" srcOrd="2" destOrd="0" presId="urn:microsoft.com/office/officeart/2018/2/layout/IconVerticalSolidList"/>
    <dgm:cxn modelId="{EDEA203A-B763-458E-8FB7-851FD91AABE9}" type="presParOf" srcId="{D0B52382-9D88-4938-8CF4-AA1CCED0367E}" destId="{859607F9-F2C9-4040-B1BA-9DBBE7CF87C4}" srcOrd="3" destOrd="0" presId="urn:microsoft.com/office/officeart/2018/2/layout/IconVerticalSolidList"/>
    <dgm:cxn modelId="{9AD1BCF5-2B44-4D17-A7E7-E87855173C51}" type="presParOf" srcId="{0F339556-258F-44B6-9A45-139F0D3F6B13}" destId="{B3FB135B-7D12-4A01-8538-EE840D2F5C17}" srcOrd="3" destOrd="0" presId="urn:microsoft.com/office/officeart/2018/2/layout/IconVerticalSolidList"/>
    <dgm:cxn modelId="{AFEFAB5E-EBF3-4AF5-B1B1-88E57BB4656E}" type="presParOf" srcId="{0F339556-258F-44B6-9A45-139F0D3F6B13}" destId="{51C21743-9EEE-4195-8C46-17282A71AA07}" srcOrd="4" destOrd="0" presId="urn:microsoft.com/office/officeart/2018/2/layout/IconVerticalSolidList"/>
    <dgm:cxn modelId="{11CE77DD-C42A-4386-8E4A-AE49B7E65C5D}" type="presParOf" srcId="{51C21743-9EEE-4195-8C46-17282A71AA07}" destId="{D4758B25-41CB-40EC-B76B-71A0403D894D}" srcOrd="0" destOrd="0" presId="urn:microsoft.com/office/officeart/2018/2/layout/IconVerticalSolidList"/>
    <dgm:cxn modelId="{23DA56A1-1784-4726-BBA9-756884BE5C74}" type="presParOf" srcId="{51C21743-9EEE-4195-8C46-17282A71AA07}" destId="{BFDB5682-6469-4FFD-9EB0-CCE7D69F92EE}" srcOrd="1" destOrd="0" presId="urn:microsoft.com/office/officeart/2018/2/layout/IconVerticalSolidList"/>
    <dgm:cxn modelId="{BAF8A489-926D-4ACC-A739-12C20C77F558}" type="presParOf" srcId="{51C21743-9EEE-4195-8C46-17282A71AA07}" destId="{2D647C0C-8FAF-4B98-80BB-64EAE99834F8}" srcOrd="2" destOrd="0" presId="urn:microsoft.com/office/officeart/2018/2/layout/IconVerticalSolidList"/>
    <dgm:cxn modelId="{051A5ACD-A22C-4912-8356-1D961B27CB49}" type="presParOf" srcId="{51C21743-9EEE-4195-8C46-17282A71AA07}" destId="{B56D474D-8D0C-428A-A8A5-9F254A8F7A3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966FF9-379D-43B3-83AC-101ACFE2A194}">
      <dsp:nvSpPr>
        <dsp:cNvPr id="0" name=""/>
        <dsp:cNvSpPr/>
      </dsp:nvSpPr>
      <dsp:spPr>
        <a:xfrm>
          <a:off x="0" y="4098"/>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B3E737-1981-432C-9990-54A2123FF2A5}">
      <dsp:nvSpPr>
        <dsp:cNvPr id="0" name=""/>
        <dsp:cNvSpPr/>
      </dsp:nvSpPr>
      <dsp:spPr>
        <a:xfrm>
          <a:off x="264107" y="200542"/>
          <a:ext cx="480194" cy="4801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8289672-5345-450B-B1C1-282EC987A9A9}">
      <dsp:nvSpPr>
        <dsp:cNvPr id="0" name=""/>
        <dsp:cNvSpPr/>
      </dsp:nvSpPr>
      <dsp:spPr>
        <a:xfrm>
          <a:off x="1008409" y="4098"/>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IN" sz="1900" kern="1200"/>
            <a:t>Introduction</a:t>
          </a:r>
          <a:endParaRPr lang="en-US" sz="1900" kern="1200"/>
        </a:p>
      </dsp:txBody>
      <dsp:txXfrm>
        <a:off x="1008409" y="4098"/>
        <a:ext cx="5382865" cy="873081"/>
      </dsp:txXfrm>
    </dsp:sp>
    <dsp:sp modelId="{06EBD635-D792-4B9F-AC1D-FFF549A2CBF9}">
      <dsp:nvSpPr>
        <dsp:cNvPr id="0" name=""/>
        <dsp:cNvSpPr/>
      </dsp:nvSpPr>
      <dsp:spPr>
        <a:xfrm>
          <a:off x="0" y="1095450"/>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F4B5A6-05BF-4E32-BA05-258193285D20}">
      <dsp:nvSpPr>
        <dsp:cNvPr id="0" name=""/>
        <dsp:cNvSpPr/>
      </dsp:nvSpPr>
      <dsp:spPr>
        <a:xfrm>
          <a:off x="264107" y="1291894"/>
          <a:ext cx="480194" cy="480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F2F2C7D-C094-42C2-A180-EE7B10E7231F}">
      <dsp:nvSpPr>
        <dsp:cNvPr id="0" name=""/>
        <dsp:cNvSpPr/>
      </dsp:nvSpPr>
      <dsp:spPr>
        <a:xfrm>
          <a:off x="1008409" y="1095450"/>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US" sz="1900" kern="1200"/>
            <a:t>About the Dataset</a:t>
          </a:r>
        </a:p>
      </dsp:txBody>
      <dsp:txXfrm>
        <a:off x="1008409" y="1095450"/>
        <a:ext cx="5382865" cy="873081"/>
      </dsp:txXfrm>
    </dsp:sp>
    <dsp:sp modelId="{D006B78F-5D87-40D4-BD10-EE1CB1001FA3}">
      <dsp:nvSpPr>
        <dsp:cNvPr id="0" name=""/>
        <dsp:cNvSpPr/>
      </dsp:nvSpPr>
      <dsp:spPr>
        <a:xfrm>
          <a:off x="0" y="2186802"/>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2D0784D-A578-4937-B1A3-66C8D51DEABC}">
      <dsp:nvSpPr>
        <dsp:cNvPr id="0" name=""/>
        <dsp:cNvSpPr/>
      </dsp:nvSpPr>
      <dsp:spPr>
        <a:xfrm>
          <a:off x="264107" y="2383246"/>
          <a:ext cx="480194" cy="4801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2CDBC88-4D70-43D7-A094-EFAE2764B14F}">
      <dsp:nvSpPr>
        <dsp:cNvPr id="0" name=""/>
        <dsp:cNvSpPr/>
      </dsp:nvSpPr>
      <dsp:spPr>
        <a:xfrm>
          <a:off x="1008409" y="2186802"/>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IN" sz="1900" kern="1200"/>
            <a:t>Data Pre-processing </a:t>
          </a:r>
          <a:endParaRPr lang="en-US" sz="1900" kern="1200"/>
        </a:p>
      </dsp:txBody>
      <dsp:txXfrm>
        <a:off x="1008409" y="2186802"/>
        <a:ext cx="5382865" cy="873081"/>
      </dsp:txXfrm>
    </dsp:sp>
    <dsp:sp modelId="{A2788DA3-99A1-4747-9EDF-74C135295597}">
      <dsp:nvSpPr>
        <dsp:cNvPr id="0" name=""/>
        <dsp:cNvSpPr/>
      </dsp:nvSpPr>
      <dsp:spPr>
        <a:xfrm>
          <a:off x="0" y="3278154"/>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948377-8118-4B5F-913F-258619399EEF}">
      <dsp:nvSpPr>
        <dsp:cNvPr id="0" name=""/>
        <dsp:cNvSpPr/>
      </dsp:nvSpPr>
      <dsp:spPr>
        <a:xfrm>
          <a:off x="264107" y="3474597"/>
          <a:ext cx="480194" cy="48019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FDCCF30-D67C-4C2C-AD74-DB3D0667F98A}">
      <dsp:nvSpPr>
        <dsp:cNvPr id="0" name=""/>
        <dsp:cNvSpPr/>
      </dsp:nvSpPr>
      <dsp:spPr>
        <a:xfrm>
          <a:off x="1008409" y="3278154"/>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US" sz="1900" kern="1200"/>
            <a:t>ML Models</a:t>
          </a:r>
        </a:p>
      </dsp:txBody>
      <dsp:txXfrm>
        <a:off x="1008409" y="3278154"/>
        <a:ext cx="5382865" cy="873081"/>
      </dsp:txXfrm>
    </dsp:sp>
    <dsp:sp modelId="{7AAD5434-7C75-47FE-BFCE-D831B6953102}">
      <dsp:nvSpPr>
        <dsp:cNvPr id="0" name=""/>
        <dsp:cNvSpPr/>
      </dsp:nvSpPr>
      <dsp:spPr>
        <a:xfrm>
          <a:off x="0" y="4369506"/>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D20C487-38F7-4BEF-B37E-3DDB44EBC448}">
      <dsp:nvSpPr>
        <dsp:cNvPr id="0" name=""/>
        <dsp:cNvSpPr/>
      </dsp:nvSpPr>
      <dsp:spPr>
        <a:xfrm>
          <a:off x="264107" y="4565949"/>
          <a:ext cx="480194" cy="48019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A63CA46-9908-4993-A411-F084C2F151A4}">
      <dsp:nvSpPr>
        <dsp:cNvPr id="0" name=""/>
        <dsp:cNvSpPr/>
      </dsp:nvSpPr>
      <dsp:spPr>
        <a:xfrm>
          <a:off x="1008409" y="4369506"/>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US" sz="1900" kern="1200"/>
            <a:t>Conclusion</a:t>
          </a:r>
        </a:p>
      </dsp:txBody>
      <dsp:txXfrm>
        <a:off x="1008409" y="4369506"/>
        <a:ext cx="5382865" cy="8730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256EED-D87B-46B5-9E43-D9CB6C7BB59D}">
      <dsp:nvSpPr>
        <dsp:cNvPr id="0" name=""/>
        <dsp:cNvSpPr/>
      </dsp:nvSpPr>
      <dsp:spPr>
        <a:xfrm>
          <a:off x="970711" y="633712"/>
          <a:ext cx="1106394" cy="11063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A08175-2155-4083-9F21-67C0EBC67D71}">
      <dsp:nvSpPr>
        <dsp:cNvPr id="0" name=""/>
        <dsp:cNvSpPr/>
      </dsp:nvSpPr>
      <dsp:spPr>
        <a:xfrm>
          <a:off x="29458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b="1" kern="1200"/>
            <a:t>Global Health Challenge</a:t>
          </a:r>
          <a:endParaRPr lang="en-US" sz="1900" kern="1200"/>
        </a:p>
      </dsp:txBody>
      <dsp:txXfrm>
        <a:off x="294581" y="2062587"/>
        <a:ext cx="2458655" cy="720000"/>
      </dsp:txXfrm>
    </dsp:sp>
    <dsp:sp modelId="{24BE1D74-11E5-425E-B803-ADFD1970EB6D}">
      <dsp:nvSpPr>
        <dsp:cNvPr id="0" name=""/>
        <dsp:cNvSpPr/>
      </dsp:nvSpPr>
      <dsp:spPr>
        <a:xfrm>
          <a:off x="3859632" y="633712"/>
          <a:ext cx="1106394" cy="11063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867380-9C69-4842-957E-55A95EE24CEF}">
      <dsp:nvSpPr>
        <dsp:cNvPr id="0" name=""/>
        <dsp:cNvSpPr/>
      </dsp:nvSpPr>
      <dsp:spPr>
        <a:xfrm>
          <a:off x="318350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b="1" kern="1200"/>
            <a:t>Limitations of Traditional Diagnosis</a:t>
          </a:r>
          <a:endParaRPr lang="en-US" sz="1900" kern="1200"/>
        </a:p>
      </dsp:txBody>
      <dsp:txXfrm>
        <a:off x="3183501" y="2062587"/>
        <a:ext cx="2458655" cy="720000"/>
      </dsp:txXfrm>
    </dsp:sp>
    <dsp:sp modelId="{C2C07FE8-31B6-46A7-BA03-7303C51F639F}">
      <dsp:nvSpPr>
        <dsp:cNvPr id="0" name=""/>
        <dsp:cNvSpPr/>
      </dsp:nvSpPr>
      <dsp:spPr>
        <a:xfrm>
          <a:off x="6748552" y="633712"/>
          <a:ext cx="1106394" cy="11063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E4719C-C4E2-41C6-94A0-703CF4FCA587}">
      <dsp:nvSpPr>
        <dsp:cNvPr id="0" name=""/>
        <dsp:cNvSpPr/>
      </dsp:nvSpPr>
      <dsp:spPr>
        <a:xfrm>
          <a:off x="607242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b="1" kern="1200"/>
            <a:t>Need for Scalable Solutions</a:t>
          </a:r>
          <a:endParaRPr lang="en-US" sz="1900" kern="1200"/>
        </a:p>
      </dsp:txBody>
      <dsp:txXfrm>
        <a:off x="6072421" y="2062587"/>
        <a:ext cx="2458655"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38DD55-28A4-4E0B-98E7-4B18BD84726A}">
      <dsp:nvSpPr>
        <dsp:cNvPr id="0" name=""/>
        <dsp:cNvSpPr/>
      </dsp:nvSpPr>
      <dsp:spPr>
        <a:xfrm>
          <a:off x="0" y="417"/>
          <a:ext cx="8825659" cy="9758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5A91DC-CF96-49B4-A984-EB7E27B336B8}">
      <dsp:nvSpPr>
        <dsp:cNvPr id="0" name=""/>
        <dsp:cNvSpPr/>
      </dsp:nvSpPr>
      <dsp:spPr>
        <a:xfrm>
          <a:off x="295193" y="219982"/>
          <a:ext cx="536716" cy="53671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EEF9C7-5E1F-40D7-81DE-0C13745EED04}">
      <dsp:nvSpPr>
        <dsp:cNvPr id="0" name=""/>
        <dsp:cNvSpPr/>
      </dsp:nvSpPr>
      <dsp:spPr>
        <a:xfrm>
          <a:off x="1127103" y="417"/>
          <a:ext cx="7698555" cy="975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277" tIns="103277" rIns="103277" bIns="103277" numCol="1" spcCol="1270" anchor="ctr" anchorCtr="0">
          <a:noAutofit/>
        </a:bodyPr>
        <a:lstStyle/>
        <a:p>
          <a:pPr marL="0" lvl="0" indent="0" algn="l" defTabSz="1111250">
            <a:lnSpc>
              <a:spcPct val="100000"/>
            </a:lnSpc>
            <a:spcBef>
              <a:spcPct val="0"/>
            </a:spcBef>
            <a:spcAft>
              <a:spcPct val="35000"/>
            </a:spcAft>
            <a:buNone/>
          </a:pPr>
          <a:r>
            <a:rPr lang="en-US" sz="2500" b="0" i="0" kern="1200"/>
            <a:t>Accurate and Early Diagnosis</a:t>
          </a:r>
          <a:endParaRPr lang="en-US" sz="2500" kern="1200"/>
        </a:p>
      </dsp:txBody>
      <dsp:txXfrm>
        <a:off x="1127103" y="417"/>
        <a:ext cx="7698555" cy="975847"/>
      </dsp:txXfrm>
    </dsp:sp>
    <dsp:sp modelId="{55E42653-419A-4DC2-A828-50D3713FCA6E}">
      <dsp:nvSpPr>
        <dsp:cNvPr id="0" name=""/>
        <dsp:cNvSpPr/>
      </dsp:nvSpPr>
      <dsp:spPr>
        <a:xfrm>
          <a:off x="0" y="1220226"/>
          <a:ext cx="8825659" cy="9758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9CF955-56BA-4AB5-A8A8-794BDC37F208}">
      <dsp:nvSpPr>
        <dsp:cNvPr id="0" name=""/>
        <dsp:cNvSpPr/>
      </dsp:nvSpPr>
      <dsp:spPr>
        <a:xfrm>
          <a:off x="295193" y="1439791"/>
          <a:ext cx="536716" cy="53671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940D7F8-CBFC-407C-A192-81C6406FD9D4}">
      <dsp:nvSpPr>
        <dsp:cNvPr id="0" name=""/>
        <dsp:cNvSpPr/>
      </dsp:nvSpPr>
      <dsp:spPr>
        <a:xfrm>
          <a:off x="1127103" y="1220226"/>
          <a:ext cx="7698555" cy="975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277" tIns="103277" rIns="103277" bIns="103277" numCol="1" spcCol="1270" anchor="ctr" anchorCtr="0">
          <a:noAutofit/>
        </a:bodyPr>
        <a:lstStyle/>
        <a:p>
          <a:pPr marL="0" lvl="0" indent="0" algn="l" defTabSz="1111250">
            <a:lnSpc>
              <a:spcPct val="100000"/>
            </a:lnSpc>
            <a:spcBef>
              <a:spcPct val="0"/>
            </a:spcBef>
            <a:spcAft>
              <a:spcPct val="35000"/>
            </a:spcAft>
            <a:buNone/>
          </a:pPr>
          <a:r>
            <a:rPr lang="en-US" sz="2500" b="0" i="0" kern="1200"/>
            <a:t>Increased Accessibility</a:t>
          </a:r>
          <a:endParaRPr lang="en-US" sz="2500" kern="1200"/>
        </a:p>
      </dsp:txBody>
      <dsp:txXfrm>
        <a:off x="1127103" y="1220226"/>
        <a:ext cx="7698555" cy="975847"/>
      </dsp:txXfrm>
    </dsp:sp>
    <dsp:sp modelId="{8FC8313B-BC50-4F0A-998C-D155463581EE}">
      <dsp:nvSpPr>
        <dsp:cNvPr id="0" name=""/>
        <dsp:cNvSpPr/>
      </dsp:nvSpPr>
      <dsp:spPr>
        <a:xfrm>
          <a:off x="0" y="2440035"/>
          <a:ext cx="8825659" cy="9758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7D3491-0EFA-40E0-A71A-E3E5BEABC02D}">
      <dsp:nvSpPr>
        <dsp:cNvPr id="0" name=""/>
        <dsp:cNvSpPr/>
      </dsp:nvSpPr>
      <dsp:spPr>
        <a:xfrm>
          <a:off x="295193" y="2659601"/>
          <a:ext cx="536716" cy="53671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5FC6049-27D8-4A59-8129-D799F5EEE805}">
      <dsp:nvSpPr>
        <dsp:cNvPr id="0" name=""/>
        <dsp:cNvSpPr/>
      </dsp:nvSpPr>
      <dsp:spPr>
        <a:xfrm>
          <a:off x="1127103" y="2440035"/>
          <a:ext cx="7698555" cy="975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277" tIns="103277" rIns="103277" bIns="103277" numCol="1" spcCol="1270" anchor="ctr" anchorCtr="0">
          <a:noAutofit/>
        </a:bodyPr>
        <a:lstStyle/>
        <a:p>
          <a:pPr marL="0" lvl="0" indent="0" algn="l" defTabSz="1111250">
            <a:lnSpc>
              <a:spcPct val="100000"/>
            </a:lnSpc>
            <a:spcBef>
              <a:spcPct val="0"/>
            </a:spcBef>
            <a:spcAft>
              <a:spcPct val="35000"/>
            </a:spcAft>
            <a:buNone/>
          </a:pPr>
          <a:r>
            <a:rPr lang="en-US" sz="2500" b="0" i="0" kern="1200"/>
            <a:t>Supportive and Cost-Effective Healthcare</a:t>
          </a:r>
          <a:endParaRPr lang="en-US" sz="2500" kern="1200"/>
        </a:p>
      </dsp:txBody>
      <dsp:txXfrm>
        <a:off x="1127103" y="2440035"/>
        <a:ext cx="7698555" cy="97584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D18D1B-7845-436B-BF43-CD27290F8A6C}">
      <dsp:nvSpPr>
        <dsp:cNvPr id="0" name=""/>
        <dsp:cNvSpPr/>
      </dsp:nvSpPr>
      <dsp:spPr>
        <a:xfrm>
          <a:off x="0" y="376"/>
          <a:ext cx="9625383" cy="88163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7A92C2F-E431-4537-B58B-9D57EC7D855D}">
      <dsp:nvSpPr>
        <dsp:cNvPr id="0" name=""/>
        <dsp:cNvSpPr/>
      </dsp:nvSpPr>
      <dsp:spPr>
        <a:xfrm>
          <a:off x="266693" y="198743"/>
          <a:ext cx="484896" cy="48489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A14FC0F-FD59-44C6-A9AA-2D21EEB11136}">
      <dsp:nvSpPr>
        <dsp:cNvPr id="0" name=""/>
        <dsp:cNvSpPr/>
      </dsp:nvSpPr>
      <dsp:spPr>
        <a:xfrm>
          <a:off x="1018283" y="376"/>
          <a:ext cx="8607099" cy="8816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06" tIns="93306" rIns="93306" bIns="93306" numCol="1" spcCol="1270" anchor="ctr" anchorCtr="0">
          <a:noAutofit/>
        </a:bodyPr>
        <a:lstStyle/>
        <a:p>
          <a:pPr marL="0" lvl="0" indent="0" algn="l" defTabSz="622300">
            <a:lnSpc>
              <a:spcPct val="90000"/>
            </a:lnSpc>
            <a:spcBef>
              <a:spcPct val="0"/>
            </a:spcBef>
            <a:spcAft>
              <a:spcPct val="35000"/>
            </a:spcAft>
            <a:buNone/>
          </a:pPr>
          <a:r>
            <a:rPr lang="en-US" sz="1400" b="0" i="0" kern="1200" dirty="0"/>
            <a:t>The dataset is organized into 3 folders (train, test, </a:t>
          </a:r>
          <a:r>
            <a:rPr lang="en-US" sz="1400" b="0" i="0" kern="1200" dirty="0" err="1"/>
            <a:t>val</a:t>
          </a:r>
          <a:r>
            <a:rPr lang="en-US" sz="1400" b="0" i="0" kern="1200" dirty="0"/>
            <a:t>) and contains subfolders for each image category (Pneumonia/Normal). There are 5,863 X-Ray images (JPEG) and 2 categories (Pneumonia/Normal).</a:t>
          </a:r>
          <a:endParaRPr lang="en-US" sz="1400" kern="1200" dirty="0"/>
        </a:p>
      </dsp:txBody>
      <dsp:txXfrm>
        <a:off x="1018283" y="376"/>
        <a:ext cx="8607099" cy="881630"/>
      </dsp:txXfrm>
    </dsp:sp>
    <dsp:sp modelId="{C18FC4C1-ADB6-442F-8971-A0887FC62380}">
      <dsp:nvSpPr>
        <dsp:cNvPr id="0" name=""/>
        <dsp:cNvSpPr/>
      </dsp:nvSpPr>
      <dsp:spPr>
        <a:xfrm>
          <a:off x="0" y="1102415"/>
          <a:ext cx="9625383" cy="88163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7CFF91-7A6B-43EE-B804-0AB5B6CDB232}">
      <dsp:nvSpPr>
        <dsp:cNvPr id="0" name=""/>
        <dsp:cNvSpPr/>
      </dsp:nvSpPr>
      <dsp:spPr>
        <a:xfrm>
          <a:off x="266693" y="1300782"/>
          <a:ext cx="484896" cy="48489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59607F9-F2C9-4040-B1BA-9DBBE7CF87C4}">
      <dsp:nvSpPr>
        <dsp:cNvPr id="0" name=""/>
        <dsp:cNvSpPr/>
      </dsp:nvSpPr>
      <dsp:spPr>
        <a:xfrm>
          <a:off x="1018283" y="1102415"/>
          <a:ext cx="8607099" cy="8816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06" tIns="93306" rIns="93306" bIns="93306" numCol="1" spcCol="1270" anchor="ctr" anchorCtr="0">
          <a:noAutofit/>
        </a:bodyPr>
        <a:lstStyle/>
        <a:p>
          <a:pPr marL="0" lvl="0" indent="0" algn="l" defTabSz="622300">
            <a:lnSpc>
              <a:spcPct val="90000"/>
            </a:lnSpc>
            <a:spcBef>
              <a:spcPct val="0"/>
            </a:spcBef>
            <a:spcAft>
              <a:spcPct val="35000"/>
            </a:spcAft>
            <a:buNone/>
          </a:pPr>
          <a:r>
            <a:rPr lang="en-US" sz="1400" b="0" i="0" kern="1200"/>
            <a:t>Chest X-ray images (anterior-posterior) were selected from retrospective cohorts of pediatric patients of one to five years old from Guangzhou Women and Children’s Medical Center, Guangzhou. All chest X-ray imaging was performed as part of patients’ routine clinical care.</a:t>
          </a:r>
          <a:endParaRPr lang="en-US" sz="1400" kern="1200"/>
        </a:p>
      </dsp:txBody>
      <dsp:txXfrm>
        <a:off x="1018283" y="1102415"/>
        <a:ext cx="8607099" cy="881630"/>
      </dsp:txXfrm>
    </dsp:sp>
    <dsp:sp modelId="{D4758B25-41CB-40EC-B76B-71A0403D894D}">
      <dsp:nvSpPr>
        <dsp:cNvPr id="0" name=""/>
        <dsp:cNvSpPr/>
      </dsp:nvSpPr>
      <dsp:spPr>
        <a:xfrm>
          <a:off x="0" y="2204453"/>
          <a:ext cx="9625383" cy="88163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DB5682-6469-4FFD-9EB0-CCE7D69F92EE}">
      <dsp:nvSpPr>
        <dsp:cNvPr id="0" name=""/>
        <dsp:cNvSpPr/>
      </dsp:nvSpPr>
      <dsp:spPr>
        <a:xfrm>
          <a:off x="266693" y="2402820"/>
          <a:ext cx="484896" cy="48489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B56D474D-8D0C-428A-A8A5-9F254A8F7A32}">
      <dsp:nvSpPr>
        <dsp:cNvPr id="0" name=""/>
        <dsp:cNvSpPr/>
      </dsp:nvSpPr>
      <dsp:spPr>
        <a:xfrm>
          <a:off x="1018283" y="2204453"/>
          <a:ext cx="8607099" cy="8816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06" tIns="93306" rIns="93306" bIns="93306" numCol="1" spcCol="1270" anchor="ctr" anchorCtr="0">
          <a:noAutofit/>
        </a:bodyPr>
        <a:lstStyle/>
        <a:p>
          <a:pPr marL="0" lvl="0" indent="0" algn="l" defTabSz="622300">
            <a:lnSpc>
              <a:spcPct val="90000"/>
            </a:lnSpc>
            <a:spcBef>
              <a:spcPct val="0"/>
            </a:spcBef>
            <a:spcAft>
              <a:spcPct val="35000"/>
            </a:spcAft>
            <a:buNone/>
          </a:pPr>
          <a:r>
            <a:rPr lang="en-US" sz="1400" b="0" i="0" kern="1200"/>
            <a:t>Source: </a:t>
          </a:r>
          <a:r>
            <a:rPr lang="en-US" sz="1400" b="0" i="0" kern="1200">
              <a:hlinkClick xmlns:r="http://schemas.openxmlformats.org/officeDocument/2006/relationships" r:id="rId7"/>
            </a:rPr>
            <a:t>https://www.kaggle.com/datasets/paultimothymooney/chest-xray-pneumonia</a:t>
          </a:r>
          <a:r>
            <a:rPr lang="en-US" sz="1400" b="0" i="0" kern="1200"/>
            <a:t> </a:t>
          </a:r>
          <a:endParaRPr lang="en-US" sz="1400" kern="1200"/>
        </a:p>
      </dsp:txBody>
      <dsp:txXfrm>
        <a:off x="1018283" y="2204453"/>
        <a:ext cx="8607099" cy="88163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44646B-21C0-410B-BA17-64C59EB2927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289392C-F5C5-4C38-94CE-455C7F402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929A4FD-FAFB-4CDA-9DC5-D20CA18269A9}" type="datetimeFigureOut">
              <a:rPr lang="en-US" smtClean="0"/>
              <a:t>9/28/2025</a:t>
            </a:fld>
            <a:endParaRPr lang="en-US" dirty="0"/>
          </a:p>
        </p:txBody>
      </p:sp>
      <p:sp>
        <p:nvSpPr>
          <p:cNvPr id="4" name="Footer Placeholder 3">
            <a:extLst>
              <a:ext uri="{FF2B5EF4-FFF2-40B4-BE49-F238E27FC236}">
                <a16:creationId xmlns:a16="http://schemas.microsoft.com/office/drawing/2014/main" id="{A62F3D2C-86D2-4CEA-B1B8-750885E16DD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A6D5F72-69F2-4B4B-A943-B04C4B1E36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3BEBA49-8001-49C3-9348-74483362155A}" type="slidenum">
              <a:rPr lang="en-US" smtClean="0"/>
              <a:t>‹#›</a:t>
            </a:fld>
            <a:endParaRPr lang="en-US" dirty="0"/>
          </a:p>
        </p:txBody>
      </p:sp>
    </p:spTree>
    <p:extLst>
      <p:ext uri="{BB962C8B-B14F-4D97-AF65-F5344CB8AC3E}">
        <p14:creationId xmlns:p14="http://schemas.microsoft.com/office/powerpoint/2010/main" val="2747906096"/>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91E35E-F34C-4F0E-B8A1-D9F5F49CB3AD}" type="datetimeFigureOut">
              <a:rPr lang="en-US" smtClean="0"/>
              <a:t>9/28/2025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3F15BC-4AA1-41C4-8C26-91A7E3BB93DC}" type="slidenum">
              <a:rPr lang="en-US" smtClean="0"/>
              <a:t>‹#›</a:t>
            </a:fld>
            <a:endParaRPr lang="en-US" dirty="0"/>
          </a:p>
        </p:txBody>
      </p:sp>
    </p:spTree>
    <p:extLst>
      <p:ext uri="{BB962C8B-B14F-4D97-AF65-F5344CB8AC3E}">
        <p14:creationId xmlns:p14="http://schemas.microsoft.com/office/powerpoint/2010/main" val="14134676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1</a:t>
            </a:fld>
            <a:endParaRPr lang="en-US" dirty="0"/>
          </a:p>
        </p:txBody>
      </p:sp>
    </p:spTree>
    <p:extLst>
      <p:ext uri="{BB962C8B-B14F-4D97-AF65-F5344CB8AC3E}">
        <p14:creationId xmlns:p14="http://schemas.microsoft.com/office/powerpoint/2010/main" val="41500528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results demonstrate the potential of machine learning models, particularly SVC, in supporting accurate and reliable pneumonia diagnosis, paving the way for enhanced diagnostic assistance in healthcare.</a:t>
            </a:r>
          </a:p>
        </p:txBody>
      </p:sp>
      <p:sp>
        <p:nvSpPr>
          <p:cNvPr id="4" name="Slide Number Placeholder 3"/>
          <p:cNvSpPr>
            <a:spLocks noGrp="1"/>
          </p:cNvSpPr>
          <p:nvPr>
            <p:ph type="sldNum" sz="quarter" idx="5"/>
          </p:nvPr>
        </p:nvSpPr>
        <p:spPr/>
        <p:txBody>
          <a:bodyPr/>
          <a:lstStyle/>
          <a:p>
            <a:fld id="{CD3F15BC-4AA1-41C4-8C26-91A7E3BB93DC}" type="slidenum">
              <a:rPr lang="en-US" smtClean="0"/>
              <a:t>22</a:t>
            </a:fld>
            <a:endParaRPr lang="en-US" dirty="0"/>
          </a:p>
        </p:txBody>
      </p:sp>
    </p:spTree>
    <p:extLst>
      <p:ext uri="{BB962C8B-B14F-4D97-AF65-F5344CB8AC3E}">
        <p14:creationId xmlns:p14="http://schemas.microsoft.com/office/powerpoint/2010/main" val="16789854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23</a:t>
            </a:fld>
            <a:endParaRPr lang="en-US" dirty="0"/>
          </a:p>
        </p:txBody>
      </p:sp>
    </p:spTree>
    <p:extLst>
      <p:ext uri="{BB962C8B-B14F-4D97-AF65-F5344CB8AC3E}">
        <p14:creationId xmlns:p14="http://schemas.microsoft.com/office/powerpoint/2010/main" val="15696837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Global Health Challenge</a:t>
            </a:r>
            <a:br>
              <a:rPr lang="en-US" dirty="0"/>
            </a:br>
            <a:r>
              <a:rPr lang="en-US" dirty="0"/>
              <a:t>Pneumonia is a leading cause of death worldwide, claiming over 2.5 million lives annually, particularly affecting children under five and the elderly. Early detection is essential to reduce mortality rates.</a:t>
            </a:r>
          </a:p>
          <a:p>
            <a:endParaRPr lang="en-US" dirty="0"/>
          </a:p>
          <a:p>
            <a:r>
              <a:rPr lang="en-US" b="1" dirty="0"/>
              <a:t>Limitations of Traditional Diagnosis</a:t>
            </a:r>
            <a:br>
              <a:rPr lang="en-US" dirty="0"/>
            </a:br>
            <a:r>
              <a:rPr lang="en-US" dirty="0"/>
              <a:t>Conventional methods like chest X-rays and clinical evaluations often depend on subjective interpretation, leading to potential delays and inaccuracies in diagnosis.</a:t>
            </a:r>
          </a:p>
          <a:p>
            <a:endParaRPr lang="en-US" dirty="0"/>
          </a:p>
          <a:p>
            <a:r>
              <a:rPr lang="en-US" b="1" dirty="0"/>
              <a:t>Need for Scalable Solutions</a:t>
            </a:r>
            <a:br>
              <a:rPr lang="en-US" dirty="0"/>
            </a:br>
            <a:r>
              <a:rPr lang="en-US" dirty="0"/>
              <a:t>Many resource-limited settings lack access to experienced radiologists and diagnostic infrastructure. AI-based detection systems can bridge this gap and ensure equitable healthcare access.</a:t>
            </a:r>
          </a:p>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3</a:t>
            </a:fld>
            <a:endParaRPr lang="en-US" dirty="0"/>
          </a:p>
        </p:txBody>
      </p:sp>
    </p:spTree>
    <p:extLst>
      <p:ext uri="{BB962C8B-B14F-4D97-AF65-F5344CB8AC3E}">
        <p14:creationId xmlns:p14="http://schemas.microsoft.com/office/powerpoint/2010/main" val="2712879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primary objective of this project is to </a:t>
            </a:r>
            <a:r>
              <a:rPr lang="en-US" b="1" dirty="0"/>
              <a:t>develop a robust and efficient AI-powered system for the accurate detection of pneumonia using chest X-ray images</a:t>
            </a:r>
            <a:r>
              <a:rPr lang="en-US" dirty="0"/>
              <a:t>. The system is intended to achieve the following goals:</a:t>
            </a:r>
          </a:p>
          <a:p>
            <a:pPr marL="171450" indent="-171450">
              <a:buFont typeface="Arial" panose="020B0604020202020204" pitchFamily="34" charset="0"/>
              <a:buChar char="•"/>
            </a:pPr>
            <a:r>
              <a:rPr lang="en-US" dirty="0"/>
              <a:t>Accurate and Early Diagnosis: To develop an AI-based system that detects pneumonia from chest X-ray images with high precision, enabling timely intervention and reducing complications.</a:t>
            </a:r>
          </a:p>
          <a:p>
            <a:pPr marL="171450" indent="-171450">
              <a:buFont typeface="Arial" panose="020B0604020202020204" pitchFamily="34" charset="0"/>
              <a:buChar char="•"/>
            </a:pPr>
            <a:r>
              <a:rPr lang="en-US" dirty="0"/>
              <a:t>Increased Accessibility: To create a scalable solution that provides reliable diagnostic support in resource-limited settings lacking expert radiologists.</a:t>
            </a:r>
          </a:p>
          <a:p>
            <a:pPr marL="171450" indent="-171450">
              <a:buFont typeface="Arial" panose="020B0604020202020204" pitchFamily="34" charset="0"/>
              <a:buChar char="•"/>
            </a:pPr>
            <a:r>
              <a:rPr lang="en-US" dirty="0"/>
              <a:t>Supportive and Cost-Effective Healthcare: To assist medical professionals by reducing diagnostic workloads and delivering an affordable tool for improving global health outcomes.</a:t>
            </a:r>
          </a:p>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4</a:t>
            </a:fld>
            <a:endParaRPr lang="en-US" dirty="0"/>
          </a:p>
        </p:txBody>
      </p:sp>
    </p:spTree>
    <p:extLst>
      <p:ext uri="{BB962C8B-B14F-4D97-AF65-F5344CB8AC3E}">
        <p14:creationId xmlns:p14="http://schemas.microsoft.com/office/powerpoint/2010/main" val="1850784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0" i="0" dirty="0">
                <a:solidFill>
                  <a:srgbClr val="3C4043"/>
                </a:solidFill>
                <a:effectLst/>
                <a:latin typeface="Inter"/>
              </a:rPr>
              <a:t>The normal chest X-ray (left panel) depicts clear lungs without any areas of abnormal opacification in the image. </a:t>
            </a:r>
          </a:p>
          <a:p>
            <a:pPr marL="171450" indent="-171450">
              <a:buFont typeface="Arial" panose="020B0604020202020204" pitchFamily="34" charset="0"/>
              <a:buChar char="•"/>
            </a:pPr>
            <a:r>
              <a:rPr lang="en-US" b="0" i="0" dirty="0">
                <a:solidFill>
                  <a:srgbClr val="3C4043"/>
                </a:solidFill>
                <a:effectLst/>
                <a:latin typeface="Inter"/>
              </a:rPr>
              <a:t>Bacterial pneumonia (middle) typically exhibits a focal lobar consolidation, in this case in the right upper lobe (white arrows), </a:t>
            </a:r>
          </a:p>
          <a:p>
            <a:pPr marL="171450" indent="-171450">
              <a:buFont typeface="Arial" panose="020B0604020202020204" pitchFamily="34" charset="0"/>
              <a:buChar char="•"/>
            </a:pPr>
            <a:r>
              <a:rPr lang="en-US" b="0" i="0" dirty="0">
                <a:solidFill>
                  <a:srgbClr val="3C4043"/>
                </a:solidFill>
                <a:effectLst/>
                <a:latin typeface="Inter"/>
              </a:rPr>
              <a:t>whereas viral pneumonia (right) manifests with a more diffuse ‘‘interstitial’’ pattern in both lungs.</a:t>
            </a:r>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6</a:t>
            </a:fld>
            <a:endParaRPr lang="en-US" dirty="0"/>
          </a:p>
        </p:txBody>
      </p:sp>
    </p:spTree>
    <p:extLst>
      <p:ext uri="{BB962C8B-B14F-4D97-AF65-F5344CB8AC3E}">
        <p14:creationId xmlns:p14="http://schemas.microsoft.com/office/powerpoint/2010/main" val="553568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Calibri" panose="020F0502020204030204" pitchFamily="34" charset="0"/>
              </a:rPr>
              <a:t>O</a:t>
            </a:r>
            <a:r>
              <a:rPr lang="en-US" sz="1200" kern="1200" dirty="0">
                <a:solidFill>
                  <a:srgbClr val="000000"/>
                </a:solidFill>
                <a:effectLst/>
                <a:latin typeface="Calibri" panose="020F0502020204030204" pitchFamily="34" charset="0"/>
                <a:ea typeface="+mn-ea"/>
                <a:cs typeface="+mn-cs"/>
              </a:rPr>
              <a:t>rganizes and Preprocessing: </a:t>
            </a:r>
            <a:r>
              <a:rPr lang="en-US" dirty="0"/>
              <a:t>Initially, we organizes and preprocesses the chest X-ray dataset by loading, resizing, and labeling images from different folders (train, test, </a:t>
            </a:r>
            <a:r>
              <a:rPr lang="en-US" dirty="0" err="1"/>
              <a:t>val</a:t>
            </a:r>
            <a:r>
              <a:rPr lang="en-US" dirty="0"/>
              <a:t>). It ensures the data is ready for machine learning tasks while maintaining class-specific labels for NORMAL and PNEUMONIA.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Helvetica Neue"/>
              </a:rPr>
              <a:t>Balancing</a:t>
            </a:r>
            <a:r>
              <a:rPr lang="en-US" dirty="0">
                <a:solidFill>
                  <a:srgbClr val="000000"/>
                </a:solidFill>
                <a:effectLst/>
                <a:latin typeface="Helvetica Neue"/>
              </a:rPr>
              <a:t> the dataset: </a:t>
            </a:r>
            <a:r>
              <a:rPr lang="en-US" b="0" i="0" dirty="0">
                <a:solidFill>
                  <a:srgbClr val="000000"/>
                </a:solidFill>
                <a:effectLst/>
                <a:latin typeface="Helvetica Neue"/>
              </a:rPr>
              <a:t>If a model is trained on an imbalanced dataset, it may become biased towards the majority class, leading to poor performance in detecting or classifying the minority class. It is possible, using SMOTE function in Python.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000000"/>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Helvetica Neue"/>
              </a:rPr>
              <a:t>Feature Scaling:  </a:t>
            </a:r>
            <a:r>
              <a:rPr lang="en-US" dirty="0"/>
              <a:t>The dataset is scaled using </a:t>
            </a:r>
            <a:r>
              <a:rPr lang="en-US" b="1" dirty="0"/>
              <a:t>MinMaxScaler</a:t>
            </a:r>
            <a:r>
              <a:rPr lang="en-US" dirty="0"/>
              <a:t>, which normalizes the feature values to a range between 0 and 1. This helps improve the performance of machine learning algorithms, especially those sensitive to the scale of input features, such as gradient-based methods.</a:t>
            </a:r>
          </a:p>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7</a:t>
            </a:fld>
            <a:endParaRPr lang="en-US" dirty="0"/>
          </a:p>
        </p:txBody>
      </p:sp>
    </p:spTree>
    <p:extLst>
      <p:ext uri="{BB962C8B-B14F-4D97-AF65-F5344CB8AC3E}">
        <p14:creationId xmlns:p14="http://schemas.microsoft.com/office/powerpoint/2010/main" val="15023992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multiple models allows for comparing performance and selecting the best model for pneumonia detection. Each model offers different strengths, helping to capture various patterns in the data for improved accuracy.</a:t>
            </a:r>
          </a:p>
        </p:txBody>
      </p:sp>
      <p:sp>
        <p:nvSpPr>
          <p:cNvPr id="4" name="Slide Number Placeholder 3"/>
          <p:cNvSpPr>
            <a:spLocks noGrp="1"/>
          </p:cNvSpPr>
          <p:nvPr>
            <p:ph type="sldNum" sz="quarter" idx="5"/>
          </p:nvPr>
        </p:nvSpPr>
        <p:spPr/>
        <p:txBody>
          <a:bodyPr/>
          <a:lstStyle/>
          <a:p>
            <a:fld id="{CD3F15BC-4AA1-41C4-8C26-91A7E3BB93DC}" type="slidenum">
              <a:rPr lang="en-US" smtClean="0"/>
              <a:t>8</a:t>
            </a:fld>
            <a:endParaRPr lang="en-US" dirty="0"/>
          </a:p>
        </p:txBody>
      </p:sp>
    </p:spTree>
    <p:extLst>
      <p:ext uri="{BB962C8B-B14F-4D97-AF65-F5344CB8AC3E}">
        <p14:creationId xmlns:p14="http://schemas.microsoft.com/office/powerpoint/2010/main" val="11217758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15</a:t>
            </a:fld>
            <a:endParaRPr lang="en-US" dirty="0"/>
          </a:p>
        </p:txBody>
      </p:sp>
    </p:spTree>
    <p:extLst>
      <p:ext uri="{BB962C8B-B14F-4D97-AF65-F5344CB8AC3E}">
        <p14:creationId xmlns:p14="http://schemas.microsoft.com/office/powerpoint/2010/main" val="9223188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55E9C-F8E6-3227-82CD-53C3177119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6687FB-08D8-E7A2-7737-2D8B8BB084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03F92D-6A4B-0EC8-6F19-3DAC97E40F12}"/>
              </a:ext>
            </a:extLst>
          </p:cNvPr>
          <p:cNvSpPr>
            <a:spLocks noGrp="1"/>
          </p:cNvSpPr>
          <p:nvPr>
            <p:ph type="body" idx="1"/>
          </p:nvPr>
        </p:nvSpPr>
        <p:spPr/>
        <p:txBody>
          <a:bodyPr/>
          <a:lstStyle/>
          <a:p>
            <a:r>
              <a:rPr lang="en-US" dirty="0"/>
              <a:t>K-means clustering may still underperform for pneumonia detection because it assumes that the data naturally forms spherical clusters, which may not align with the complex features in X-ray images. Additionally, K-means doesn't learn from labeled data, making it less effective for tasks like pneumonia classification compared to other supervised models like SVC or Random Forest.</a:t>
            </a:r>
          </a:p>
        </p:txBody>
      </p:sp>
      <p:sp>
        <p:nvSpPr>
          <p:cNvPr id="4" name="Slide Number Placeholder 3">
            <a:extLst>
              <a:ext uri="{FF2B5EF4-FFF2-40B4-BE49-F238E27FC236}">
                <a16:creationId xmlns:a16="http://schemas.microsoft.com/office/drawing/2014/main" id="{C653AFED-ABF0-6D4C-2AA1-D5A97C3C283D}"/>
              </a:ext>
            </a:extLst>
          </p:cNvPr>
          <p:cNvSpPr>
            <a:spLocks noGrp="1"/>
          </p:cNvSpPr>
          <p:nvPr>
            <p:ph type="sldNum" sz="quarter" idx="5"/>
          </p:nvPr>
        </p:nvSpPr>
        <p:spPr/>
        <p:txBody>
          <a:bodyPr/>
          <a:lstStyle/>
          <a:p>
            <a:fld id="{CD3F15BC-4AA1-41C4-8C26-91A7E3BB93DC}" type="slidenum">
              <a:rPr lang="en-US" smtClean="0"/>
              <a:t>16</a:t>
            </a:fld>
            <a:endParaRPr lang="en-US" dirty="0"/>
          </a:p>
        </p:txBody>
      </p:sp>
    </p:spTree>
    <p:extLst>
      <p:ext uri="{BB962C8B-B14F-4D97-AF65-F5344CB8AC3E}">
        <p14:creationId xmlns:p14="http://schemas.microsoft.com/office/powerpoint/2010/main" val="1323025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SVC achieved high accuracy for pneumonia detection because it effectively handles high-dimensional data and complex patterns, such as those in X-ray images. By using the **RBF kernel**, it creates non-linear decision boundaries, enabling precise separation between pneumonia and normal cases, even when the data distributions are not linearly separable.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K-means clustering may still underperform for pneumonia detection because it assumes that the data naturally forms spherical clusters, which may not align with the complex features in X-ray images. Additionally, K-means doesn't learn from labeled data, making it less effective for tasks like pneumonia classification compared to other supervised models like SVC or Random Forest.</a:t>
            </a:r>
          </a:p>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20</a:t>
            </a:fld>
            <a:endParaRPr lang="en-US" dirty="0"/>
          </a:p>
        </p:txBody>
      </p:sp>
    </p:spTree>
    <p:extLst>
      <p:ext uri="{BB962C8B-B14F-4D97-AF65-F5344CB8AC3E}">
        <p14:creationId xmlns:p14="http://schemas.microsoft.com/office/powerpoint/2010/main" val="41071653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7848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263644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466673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629102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02557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06181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0866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66026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74435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8681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734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51482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8061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98755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7284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65301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2655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01013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4" name="Group 36">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8" name="Rectangle 37">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9" name="Oval 38">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Oval 39">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Oval 40">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Oval 41">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Oval 42">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45"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46"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65" name="Rectangle 47">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6" name="Rectangle 49">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en-US"/>
          </a:p>
        </p:txBody>
      </p:sp>
      <p:sp>
        <p:nvSpPr>
          <p:cNvPr id="67"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US"/>
          </a:p>
        </p:txBody>
      </p:sp>
      <p:sp>
        <p:nvSpPr>
          <p:cNvPr id="68" name="Freeform: Shape 53">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txBody>
          <a:bodyPr/>
          <a:lstStyle/>
          <a:p>
            <a:endParaRPr lang="en-US"/>
          </a:p>
        </p:txBody>
      </p:sp>
      <p:sp>
        <p:nvSpPr>
          <p:cNvPr id="69"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32" name="Title 1">
            <a:extLst>
              <a:ext uri="{FF2B5EF4-FFF2-40B4-BE49-F238E27FC236}">
                <a16:creationId xmlns:a16="http://schemas.microsoft.com/office/drawing/2014/main" id="{E4FCF8FC-E0BF-4C2A-82F8-277154E5BCA0}"/>
              </a:ext>
            </a:extLst>
          </p:cNvPr>
          <p:cNvSpPr>
            <a:spLocks noGrp="1"/>
          </p:cNvSpPr>
          <p:nvPr>
            <p:ph type="title"/>
          </p:nvPr>
        </p:nvSpPr>
        <p:spPr>
          <a:xfrm>
            <a:off x="639098" y="1143621"/>
            <a:ext cx="5132438" cy="1622322"/>
          </a:xfrm>
          <a:prstGeom prst="rect">
            <a:avLst/>
          </a:prstGeom>
        </p:spPr>
        <p:txBody>
          <a:bodyPr vert="horz" lIns="91440" tIns="45720" rIns="91440" bIns="45720" rtlCol="0" anchor="ctr">
            <a:normAutofit/>
          </a:bodyPr>
          <a:lstStyle/>
          <a:p>
            <a:pPr>
              <a:lnSpc>
                <a:spcPct val="90000"/>
              </a:lnSpc>
            </a:pPr>
            <a:r>
              <a:rPr lang="en-US" b="0" i="0" kern="1200" dirty="0">
                <a:solidFill>
                  <a:srgbClr val="EBEBEB"/>
                </a:solidFill>
                <a:latin typeface="+mj-lt"/>
                <a:ea typeface="+mj-ea"/>
                <a:cs typeface="+mj-cs"/>
              </a:rPr>
              <a:t>Predicting Pneumonia from Chest X-Rays using ML Models</a:t>
            </a:r>
          </a:p>
        </p:txBody>
      </p:sp>
      <p:sp>
        <p:nvSpPr>
          <p:cNvPr id="70" name="Rectangle 57">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Text Placeholder 3">
            <a:extLst>
              <a:ext uri="{FF2B5EF4-FFF2-40B4-BE49-F238E27FC236}">
                <a16:creationId xmlns:a16="http://schemas.microsoft.com/office/drawing/2014/main" id="{80C00988-772E-4BC0-9114-6EC539D88C3D}"/>
              </a:ext>
            </a:extLst>
          </p:cNvPr>
          <p:cNvSpPr>
            <a:spLocks noGrp="1"/>
          </p:cNvSpPr>
          <p:nvPr>
            <p:ph sz="half" idx="1"/>
          </p:nvPr>
        </p:nvSpPr>
        <p:spPr>
          <a:xfrm>
            <a:off x="666136" y="2457749"/>
            <a:ext cx="5132439" cy="3351212"/>
          </a:xfrm>
          <a:prstGeom prst="rect">
            <a:avLst/>
          </a:prstGeom>
        </p:spPr>
        <p:txBody>
          <a:bodyPr vert="horz" lIns="91440" tIns="45720" rIns="91440" bIns="45720" rtlCol="0" anchor="ctr">
            <a:normAutofit/>
          </a:bodyPr>
          <a:lstStyle/>
          <a:p>
            <a:endParaRPr lang="en-US" dirty="0">
              <a:solidFill>
                <a:srgbClr val="FFFFFF"/>
              </a:solidFill>
            </a:endParaRPr>
          </a:p>
          <a:p>
            <a:r>
              <a:rPr lang="en-US" sz="1400" dirty="0">
                <a:solidFill>
                  <a:srgbClr val="FFFFFF"/>
                </a:solidFill>
              </a:rPr>
              <a:t>Done BY:</a:t>
            </a:r>
          </a:p>
          <a:p>
            <a:r>
              <a:rPr lang="en-US" sz="1400" dirty="0">
                <a:solidFill>
                  <a:srgbClr val="FFFFFF"/>
                </a:solidFill>
              </a:rPr>
              <a:t>Bhanu Rama Ravi Teja Gonugunta (</a:t>
            </a:r>
            <a:r>
              <a:rPr lang="en-US" sz="1400">
                <a:solidFill>
                  <a:srgbClr val="FFFFFF"/>
                </a:solidFill>
              </a:rPr>
              <a:t>2349943)</a:t>
            </a:r>
            <a:endParaRPr lang="en-US" sz="1400" dirty="0">
              <a:solidFill>
                <a:srgbClr val="FFFFFF"/>
              </a:solidFill>
            </a:endParaRPr>
          </a:p>
        </p:txBody>
      </p:sp>
      <p:pic>
        <p:nvPicPr>
          <p:cNvPr id="1026" name="Picture 2" descr="Amazon.com: Male chest anatomy of thorax with heart veins arteries and  lungs Poster Print by Leonello CalvettiStocktrek Images (17 x 11): Posters  &amp; ...">
            <a:extLst>
              <a:ext uri="{FF2B5EF4-FFF2-40B4-BE49-F238E27FC236}">
                <a16:creationId xmlns:a16="http://schemas.microsoft.com/office/drawing/2014/main" id="{7AE8D3DF-73B9-F1C7-BB92-3AC98C8A5D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8961" y="1353594"/>
            <a:ext cx="5059619" cy="4199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770071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026"/>
                                        </p:tgtEl>
                                        <p:attrNameLst>
                                          <p:attrName>style.visibility</p:attrName>
                                        </p:attrNameLst>
                                      </p:cBhvr>
                                      <p:to>
                                        <p:strVal val="visible"/>
                                      </p:to>
                                    </p:set>
                                    <p:anim calcmode="lin" valueType="num">
                                      <p:cBhvr additive="base">
                                        <p:cTn id="11" dur="500" fill="hold"/>
                                        <p:tgtEl>
                                          <p:spTgt spid="1026"/>
                                        </p:tgtEl>
                                        <p:attrNameLst>
                                          <p:attrName>ppt_x</p:attrName>
                                        </p:attrNameLst>
                                      </p:cBhvr>
                                      <p:tavLst>
                                        <p:tav tm="0">
                                          <p:val>
                                            <p:strVal val="#ppt_x"/>
                                          </p:val>
                                        </p:tav>
                                        <p:tav tm="100000">
                                          <p:val>
                                            <p:strVal val="#ppt_x"/>
                                          </p:val>
                                        </p:tav>
                                      </p:tavLst>
                                    </p:anim>
                                    <p:anim calcmode="lin" valueType="num">
                                      <p:cBhvr additive="base">
                                        <p:cTn id="12"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DD7CAD-EE31-E532-13C1-6D94FE78CC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BD6D66-F164-6872-2993-70BD5190B87D}"/>
              </a:ext>
            </a:extLst>
          </p:cNvPr>
          <p:cNvSpPr>
            <a:spLocks noGrp="1"/>
          </p:cNvSpPr>
          <p:nvPr>
            <p:ph type="title"/>
          </p:nvPr>
        </p:nvSpPr>
        <p:spPr>
          <a:xfrm>
            <a:off x="1154954" y="821156"/>
            <a:ext cx="8761413" cy="706964"/>
          </a:xfrm>
        </p:spPr>
        <p:txBody>
          <a:bodyPr/>
          <a:lstStyle/>
          <a:p>
            <a:br>
              <a:rPr lang="en-US" b="1" dirty="0"/>
            </a:br>
            <a:r>
              <a:rPr lang="en-US" b="1" dirty="0"/>
              <a:t>ML Models</a:t>
            </a:r>
            <a:br>
              <a:rPr lang="en-US" b="1" dirty="0"/>
            </a:br>
            <a:r>
              <a:rPr lang="en-US" sz="3200" i="1" dirty="0"/>
              <a:t>SVC - Support Vector Classifier</a:t>
            </a:r>
            <a:br>
              <a:rPr lang="en-US" sz="3200" i="1" dirty="0"/>
            </a:br>
            <a:endParaRPr lang="en-US" i="1" dirty="0"/>
          </a:p>
        </p:txBody>
      </p:sp>
      <p:sp>
        <p:nvSpPr>
          <p:cNvPr id="5" name="Content Placeholder 4">
            <a:extLst>
              <a:ext uri="{FF2B5EF4-FFF2-40B4-BE49-F238E27FC236}">
                <a16:creationId xmlns:a16="http://schemas.microsoft.com/office/drawing/2014/main" id="{655FEF8A-0070-E53F-D8CA-AD866933A181}"/>
              </a:ext>
            </a:extLst>
          </p:cNvPr>
          <p:cNvSpPr>
            <a:spLocks noGrp="1"/>
          </p:cNvSpPr>
          <p:nvPr>
            <p:ph idx="1"/>
          </p:nvPr>
        </p:nvSpPr>
        <p:spPr>
          <a:xfrm>
            <a:off x="847529" y="2240888"/>
            <a:ext cx="8825659" cy="3416300"/>
          </a:xfrm>
        </p:spPr>
        <p:txBody>
          <a:bodyPr/>
          <a:lstStyle/>
          <a:p>
            <a:r>
              <a:rPr lang="en-US" b="1" i="0" dirty="0">
                <a:solidFill>
                  <a:srgbClr val="000000"/>
                </a:solidFill>
                <a:effectLst/>
                <a:latin typeface="Helvetica Neue"/>
              </a:rPr>
              <a:t>Visualize the process</a:t>
            </a:r>
          </a:p>
          <a:p>
            <a:pPr marL="0" indent="0">
              <a:buNone/>
            </a:pPr>
            <a:endParaRPr lang="en-US" dirty="0"/>
          </a:p>
        </p:txBody>
      </p:sp>
      <p:pic>
        <p:nvPicPr>
          <p:cNvPr id="9" name="Picture 8">
            <a:extLst>
              <a:ext uri="{FF2B5EF4-FFF2-40B4-BE49-F238E27FC236}">
                <a16:creationId xmlns:a16="http://schemas.microsoft.com/office/drawing/2014/main" id="{F3102D15-2C3F-C01D-CAD0-884BB0AF8A56}"/>
              </a:ext>
            </a:extLst>
          </p:cNvPr>
          <p:cNvPicPr>
            <a:picLocks noChangeAspect="1"/>
          </p:cNvPicPr>
          <p:nvPr/>
        </p:nvPicPr>
        <p:blipFill>
          <a:blip r:embed="rId2"/>
          <a:stretch>
            <a:fillRect/>
          </a:stretch>
        </p:blipFill>
        <p:spPr>
          <a:xfrm>
            <a:off x="3103500" y="2616920"/>
            <a:ext cx="6757686" cy="4193782"/>
          </a:xfrm>
          <a:prstGeom prst="rect">
            <a:avLst/>
          </a:prstGeom>
        </p:spPr>
      </p:pic>
    </p:spTree>
    <p:extLst>
      <p:ext uri="{BB962C8B-B14F-4D97-AF65-F5344CB8AC3E}">
        <p14:creationId xmlns:p14="http://schemas.microsoft.com/office/powerpoint/2010/main" val="27631246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0B26D-17A5-F3AF-98BA-98FC9C364B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597114-FC4F-A2D8-9766-8A2433C7233F}"/>
              </a:ext>
            </a:extLst>
          </p:cNvPr>
          <p:cNvSpPr>
            <a:spLocks noGrp="1"/>
          </p:cNvSpPr>
          <p:nvPr>
            <p:ph type="title"/>
          </p:nvPr>
        </p:nvSpPr>
        <p:spPr>
          <a:xfrm>
            <a:off x="1154954" y="1002461"/>
            <a:ext cx="8761413" cy="706964"/>
          </a:xfrm>
        </p:spPr>
        <p:txBody>
          <a:bodyPr/>
          <a:lstStyle/>
          <a:p>
            <a:br>
              <a:rPr lang="en-US" b="1" dirty="0"/>
            </a:br>
            <a:r>
              <a:rPr lang="en-US" b="1" dirty="0"/>
              <a:t>ML Models</a:t>
            </a:r>
            <a:br>
              <a:rPr lang="en-US" b="1" dirty="0"/>
            </a:br>
            <a:r>
              <a:rPr lang="en-US" sz="3200" i="1" dirty="0"/>
              <a:t>Naive Bayes</a:t>
            </a:r>
            <a:br>
              <a:rPr lang="en-US" sz="3200" i="1" dirty="0"/>
            </a:br>
            <a:br>
              <a:rPr lang="en-US" sz="3200" i="1" dirty="0"/>
            </a:br>
            <a:endParaRPr lang="en-US" i="1" dirty="0"/>
          </a:p>
        </p:txBody>
      </p:sp>
      <p:sp>
        <p:nvSpPr>
          <p:cNvPr id="3" name="Content Placeholder 2">
            <a:extLst>
              <a:ext uri="{FF2B5EF4-FFF2-40B4-BE49-F238E27FC236}">
                <a16:creationId xmlns:a16="http://schemas.microsoft.com/office/drawing/2014/main" id="{9F1AA68A-5F68-715D-5D92-E787BA0114E0}"/>
              </a:ext>
            </a:extLst>
          </p:cNvPr>
          <p:cNvSpPr>
            <a:spLocks noGrp="1"/>
          </p:cNvSpPr>
          <p:nvPr>
            <p:ph idx="1"/>
          </p:nvPr>
        </p:nvSpPr>
        <p:spPr>
          <a:xfrm>
            <a:off x="1154954" y="2603500"/>
            <a:ext cx="10227749" cy="3416300"/>
          </a:xfrm>
        </p:spPr>
        <p:txBody>
          <a:bodyPr>
            <a:normAutofit/>
          </a:bodyPr>
          <a:lstStyle/>
          <a:p>
            <a:pPr algn="just"/>
            <a:r>
              <a:rPr lang="en-US" sz="1600" b="1" dirty="0"/>
              <a:t>Naive Bayes</a:t>
            </a:r>
            <a:r>
              <a:rPr lang="en-US" sz="1600" dirty="0"/>
              <a:t>: Naive Bayes offers a simple probabilistic approach, providing quick and efficient predictions, especially for smaller datasets or when computational resources are limited, contributing to early detection of pneumonia.</a:t>
            </a:r>
          </a:p>
          <a:p>
            <a:pPr marL="0" indent="0" algn="just">
              <a:buNone/>
            </a:pPr>
            <a:endParaRPr lang="en-US" sz="1600" dirty="0"/>
          </a:p>
          <a:p>
            <a:pPr algn="just"/>
            <a:r>
              <a:rPr lang="en-US" sz="1600" dirty="0"/>
              <a:t>Implementation Details:</a:t>
            </a:r>
          </a:p>
          <a:p>
            <a:pPr lvl="1" algn="just"/>
            <a:r>
              <a:rPr lang="en-US" sz="1400" b="1" dirty="0"/>
              <a:t>from </a:t>
            </a:r>
            <a:r>
              <a:rPr lang="en-US" sz="1400" b="1" dirty="0" err="1"/>
              <a:t>sklearn.naive_bayes</a:t>
            </a:r>
            <a:r>
              <a:rPr lang="en-US" sz="1400" b="1" dirty="0"/>
              <a:t> import </a:t>
            </a:r>
            <a:r>
              <a:rPr lang="en-US" sz="1400" b="1" dirty="0" err="1"/>
              <a:t>GaussianNB</a:t>
            </a:r>
            <a:endParaRPr lang="en-US" sz="1400" b="1" dirty="0"/>
          </a:p>
          <a:p>
            <a:pPr lvl="1" algn="just"/>
            <a:endParaRPr lang="en-US" sz="1400" b="1" dirty="0"/>
          </a:p>
          <a:p>
            <a:pPr algn="just"/>
            <a:r>
              <a:rPr lang="en-US" dirty="0"/>
              <a:t>Results: </a:t>
            </a:r>
          </a:p>
          <a:p>
            <a:pPr lvl="1" algn="just"/>
            <a:r>
              <a:rPr lang="en-US" dirty="0"/>
              <a:t>Accuracy - 0.73</a:t>
            </a:r>
          </a:p>
          <a:p>
            <a:pPr algn="just"/>
            <a:endParaRPr lang="en-US" sz="1600" dirty="0"/>
          </a:p>
        </p:txBody>
      </p:sp>
      <p:sp>
        <p:nvSpPr>
          <p:cNvPr id="4" name="TextBox 3">
            <a:extLst>
              <a:ext uri="{FF2B5EF4-FFF2-40B4-BE49-F238E27FC236}">
                <a16:creationId xmlns:a16="http://schemas.microsoft.com/office/drawing/2014/main" id="{7297399E-9E56-5C2B-9240-E15FF97C4025}"/>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pic>
        <p:nvPicPr>
          <p:cNvPr id="6" name="Picture 5">
            <a:extLst>
              <a:ext uri="{FF2B5EF4-FFF2-40B4-BE49-F238E27FC236}">
                <a16:creationId xmlns:a16="http://schemas.microsoft.com/office/drawing/2014/main" id="{3ADA1CAE-9B48-7222-4ADE-737EED982D9B}"/>
              </a:ext>
            </a:extLst>
          </p:cNvPr>
          <p:cNvPicPr>
            <a:picLocks noChangeAspect="1"/>
          </p:cNvPicPr>
          <p:nvPr/>
        </p:nvPicPr>
        <p:blipFill>
          <a:blip r:embed="rId2"/>
          <a:stretch>
            <a:fillRect/>
          </a:stretch>
        </p:blipFill>
        <p:spPr>
          <a:xfrm>
            <a:off x="2562830" y="2528596"/>
            <a:ext cx="7411995" cy="4242693"/>
          </a:xfrm>
          <a:prstGeom prst="rect">
            <a:avLst/>
          </a:prstGeom>
        </p:spPr>
      </p:pic>
    </p:spTree>
    <p:extLst>
      <p:ext uri="{BB962C8B-B14F-4D97-AF65-F5344CB8AC3E}">
        <p14:creationId xmlns:p14="http://schemas.microsoft.com/office/powerpoint/2010/main" val="169141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6"/>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B1203D-2109-7216-D04C-1439D44129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631BBA-CA00-6724-04C2-7349E85F818D}"/>
              </a:ext>
            </a:extLst>
          </p:cNvPr>
          <p:cNvSpPr>
            <a:spLocks noGrp="1"/>
          </p:cNvSpPr>
          <p:nvPr>
            <p:ph type="title"/>
          </p:nvPr>
        </p:nvSpPr>
        <p:spPr>
          <a:xfrm>
            <a:off x="1154954" y="1002461"/>
            <a:ext cx="8761413" cy="706964"/>
          </a:xfrm>
        </p:spPr>
        <p:txBody>
          <a:bodyPr/>
          <a:lstStyle/>
          <a:p>
            <a:br>
              <a:rPr lang="en-US" b="1" dirty="0"/>
            </a:br>
            <a:r>
              <a:rPr lang="en-US" b="1" dirty="0"/>
              <a:t>ML Models</a:t>
            </a:r>
            <a:br>
              <a:rPr lang="en-US" b="1" dirty="0"/>
            </a:br>
            <a:r>
              <a:rPr lang="en-US" sz="3200" i="1" dirty="0"/>
              <a:t>Naive Bayes</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7AB17318-224E-A253-9D1B-FDA0B16AA8B3}"/>
              </a:ext>
            </a:extLst>
          </p:cNvPr>
          <p:cNvSpPr>
            <a:spLocks noGrp="1"/>
          </p:cNvSpPr>
          <p:nvPr>
            <p:ph idx="1"/>
          </p:nvPr>
        </p:nvSpPr>
        <p:spPr>
          <a:xfrm>
            <a:off x="847529" y="2151238"/>
            <a:ext cx="8825659" cy="3416300"/>
          </a:xfrm>
        </p:spPr>
        <p:txBody>
          <a:bodyPr/>
          <a:lstStyle/>
          <a:p>
            <a:r>
              <a:rPr lang="en-US" b="1" i="0" dirty="0">
                <a:solidFill>
                  <a:srgbClr val="000000"/>
                </a:solidFill>
                <a:effectLst/>
                <a:latin typeface="Helvetica Neue"/>
              </a:rPr>
              <a:t>Visualize the process</a:t>
            </a:r>
          </a:p>
          <a:p>
            <a:pPr marL="0" indent="0">
              <a:buNone/>
            </a:pPr>
            <a:endParaRPr lang="en-US" dirty="0"/>
          </a:p>
        </p:txBody>
      </p:sp>
      <p:pic>
        <p:nvPicPr>
          <p:cNvPr id="8" name="Picture 7">
            <a:extLst>
              <a:ext uri="{FF2B5EF4-FFF2-40B4-BE49-F238E27FC236}">
                <a16:creationId xmlns:a16="http://schemas.microsoft.com/office/drawing/2014/main" id="{8A4EA732-A444-0DF5-4F98-3B91FE78F6CA}"/>
              </a:ext>
            </a:extLst>
          </p:cNvPr>
          <p:cNvPicPr>
            <a:picLocks noChangeAspect="1"/>
          </p:cNvPicPr>
          <p:nvPr/>
        </p:nvPicPr>
        <p:blipFill>
          <a:blip r:embed="rId2"/>
          <a:stretch>
            <a:fillRect/>
          </a:stretch>
        </p:blipFill>
        <p:spPr>
          <a:xfrm>
            <a:off x="3173507" y="2515266"/>
            <a:ext cx="6974948" cy="4288944"/>
          </a:xfrm>
          <a:prstGeom prst="rect">
            <a:avLst/>
          </a:prstGeom>
        </p:spPr>
      </p:pic>
    </p:spTree>
    <p:extLst>
      <p:ext uri="{BB962C8B-B14F-4D97-AF65-F5344CB8AC3E}">
        <p14:creationId xmlns:p14="http://schemas.microsoft.com/office/powerpoint/2010/main" val="2365258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E55EB7-92BF-246A-216B-5E71B03ACC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4D5B30-EF57-0679-D2E5-CFE0AF926138}"/>
              </a:ext>
            </a:extLst>
          </p:cNvPr>
          <p:cNvSpPr>
            <a:spLocks noGrp="1"/>
          </p:cNvSpPr>
          <p:nvPr>
            <p:ph type="title"/>
          </p:nvPr>
        </p:nvSpPr>
        <p:spPr>
          <a:xfrm>
            <a:off x="1154954" y="1089171"/>
            <a:ext cx="8761413" cy="706964"/>
          </a:xfrm>
        </p:spPr>
        <p:txBody>
          <a:bodyPr/>
          <a:lstStyle/>
          <a:p>
            <a:br>
              <a:rPr lang="en-US" b="1" dirty="0"/>
            </a:br>
            <a:r>
              <a:rPr lang="en-US" b="1" dirty="0"/>
              <a:t>ML Models</a:t>
            </a:r>
            <a:br>
              <a:rPr lang="en-US" b="1" dirty="0"/>
            </a:br>
            <a:r>
              <a:rPr lang="en-US" sz="3200" i="1" dirty="0"/>
              <a:t>ANN -  Artificial Neural Networks</a:t>
            </a:r>
            <a:br>
              <a:rPr lang="en-US" sz="3200" i="1" dirty="0"/>
            </a:br>
            <a:br>
              <a:rPr lang="en-US" sz="3200" i="1" dirty="0"/>
            </a:br>
            <a:endParaRPr lang="en-US" i="1" dirty="0"/>
          </a:p>
        </p:txBody>
      </p:sp>
      <p:sp>
        <p:nvSpPr>
          <p:cNvPr id="3" name="Content Placeholder 2">
            <a:extLst>
              <a:ext uri="{FF2B5EF4-FFF2-40B4-BE49-F238E27FC236}">
                <a16:creationId xmlns:a16="http://schemas.microsoft.com/office/drawing/2014/main" id="{3C8C7563-47D4-3578-80B9-265983B7F1B4}"/>
              </a:ext>
            </a:extLst>
          </p:cNvPr>
          <p:cNvSpPr>
            <a:spLocks noGrp="1"/>
          </p:cNvSpPr>
          <p:nvPr>
            <p:ph idx="1"/>
          </p:nvPr>
        </p:nvSpPr>
        <p:spPr>
          <a:xfrm>
            <a:off x="1154954" y="2603500"/>
            <a:ext cx="10164687" cy="3568700"/>
          </a:xfrm>
        </p:spPr>
        <p:txBody>
          <a:bodyPr>
            <a:normAutofit fontScale="85000" lnSpcReduction="10000"/>
          </a:bodyPr>
          <a:lstStyle/>
          <a:p>
            <a:pPr algn="just"/>
            <a:r>
              <a:rPr lang="en-US" sz="1600" b="1" dirty="0"/>
              <a:t>ANN (Artificial Neural Networks)</a:t>
            </a:r>
            <a:r>
              <a:rPr lang="en-US" sz="1600" dirty="0"/>
              <a:t>: ANN captures complex, non-linear relationships in data, enabling it to learn intricate patterns in X-ray images, making it highly effective for deep learning-based pneumonia detection.</a:t>
            </a:r>
          </a:p>
          <a:p>
            <a:pPr marL="0" indent="0" algn="just">
              <a:buNone/>
            </a:pPr>
            <a:endParaRPr lang="en-US" sz="1600" dirty="0"/>
          </a:p>
          <a:p>
            <a:pPr algn="just"/>
            <a:r>
              <a:rPr lang="en-US" sz="1600" dirty="0"/>
              <a:t>Implementation Details:</a:t>
            </a:r>
          </a:p>
          <a:p>
            <a:pPr marL="400050" lvl="1" indent="0" algn="just">
              <a:buNone/>
            </a:pPr>
            <a:r>
              <a:rPr lang="en-US" sz="1000" b="1" dirty="0"/>
              <a:t>import </a:t>
            </a:r>
            <a:r>
              <a:rPr lang="en-US" sz="1000" b="1" dirty="0" err="1"/>
              <a:t>tensorflow</a:t>
            </a:r>
            <a:r>
              <a:rPr lang="en-US" sz="1000" b="1" dirty="0"/>
              <a:t> as </a:t>
            </a:r>
            <a:r>
              <a:rPr lang="en-US" sz="1000" b="1" dirty="0" err="1"/>
              <a:t>tf</a:t>
            </a:r>
            <a:endParaRPr lang="en-US" sz="1000" b="1" dirty="0"/>
          </a:p>
          <a:p>
            <a:pPr marL="400050" lvl="1" indent="0" algn="just">
              <a:buNone/>
            </a:pPr>
            <a:r>
              <a:rPr lang="en-US" sz="1000" b="1" dirty="0" err="1"/>
              <a:t>tf.keras.layers.Dense</a:t>
            </a:r>
            <a:r>
              <a:rPr lang="en-US" sz="1000" b="1" dirty="0"/>
              <a:t>(</a:t>
            </a:r>
            <a:r>
              <a:rPr lang="en-US" sz="1000" b="1" dirty="0" err="1"/>
              <a:t>num_nodes</a:t>
            </a:r>
            <a:r>
              <a:rPr lang="en-US" sz="1000" b="1" dirty="0"/>
              <a:t>, activation='</a:t>
            </a:r>
            <a:r>
              <a:rPr lang="en-US" sz="1000" b="1" dirty="0" err="1"/>
              <a:t>relu</a:t>
            </a:r>
            <a:r>
              <a:rPr lang="en-US" sz="1000" b="1" dirty="0"/>
              <a:t>', </a:t>
            </a:r>
            <a:r>
              <a:rPr lang="en-US" sz="1000" b="1" dirty="0" err="1"/>
              <a:t>input_shape</a:t>
            </a:r>
            <a:r>
              <a:rPr lang="en-US" sz="1000" b="1" dirty="0"/>
              <a:t>=(None,40000)),</a:t>
            </a:r>
          </a:p>
          <a:p>
            <a:pPr marL="400050" lvl="1" indent="0" algn="just">
              <a:buNone/>
            </a:pPr>
            <a:r>
              <a:rPr lang="en-US" sz="1000" b="1" dirty="0"/>
              <a:t>      </a:t>
            </a:r>
            <a:r>
              <a:rPr lang="en-US" sz="1000" b="1" dirty="0" err="1"/>
              <a:t>tf.keras.layers.Dropout</a:t>
            </a:r>
            <a:r>
              <a:rPr lang="en-US" sz="1000" b="1" dirty="0"/>
              <a:t>(</a:t>
            </a:r>
            <a:r>
              <a:rPr lang="en-US" sz="1000" b="1" dirty="0" err="1"/>
              <a:t>dropout_prob</a:t>
            </a:r>
            <a:r>
              <a:rPr lang="en-US" sz="1000" b="1" dirty="0"/>
              <a:t>),</a:t>
            </a:r>
          </a:p>
          <a:p>
            <a:pPr marL="400050" lvl="1" indent="0" algn="just">
              <a:buNone/>
            </a:pPr>
            <a:r>
              <a:rPr lang="en-US" sz="1000" b="1" dirty="0"/>
              <a:t>      </a:t>
            </a:r>
            <a:r>
              <a:rPr lang="en-US" sz="1000" b="1" dirty="0" err="1"/>
              <a:t>tf.keras.layers.Dense</a:t>
            </a:r>
            <a:r>
              <a:rPr lang="en-US" sz="1000" b="1" dirty="0"/>
              <a:t>(</a:t>
            </a:r>
            <a:r>
              <a:rPr lang="en-US" sz="1000" b="1" dirty="0" err="1"/>
              <a:t>num_nodes</a:t>
            </a:r>
            <a:r>
              <a:rPr lang="en-US" sz="1000" b="1" dirty="0"/>
              <a:t>, activation='</a:t>
            </a:r>
            <a:r>
              <a:rPr lang="en-US" sz="1000" b="1" dirty="0" err="1"/>
              <a:t>relu</a:t>
            </a:r>
            <a:r>
              <a:rPr lang="en-US" sz="1000" b="1" dirty="0"/>
              <a:t>'),</a:t>
            </a:r>
          </a:p>
          <a:p>
            <a:pPr marL="400050" lvl="1" indent="0" algn="just">
              <a:buNone/>
            </a:pPr>
            <a:r>
              <a:rPr lang="en-US" sz="1000" b="1" dirty="0"/>
              <a:t>      </a:t>
            </a:r>
            <a:r>
              <a:rPr lang="en-US" sz="1000" b="1" dirty="0" err="1"/>
              <a:t>tf.keras.layers.Dropout</a:t>
            </a:r>
            <a:r>
              <a:rPr lang="en-US" sz="1000" b="1" dirty="0"/>
              <a:t>(</a:t>
            </a:r>
            <a:r>
              <a:rPr lang="en-US" sz="1000" b="1" dirty="0" err="1"/>
              <a:t>dropout_prob</a:t>
            </a:r>
            <a:r>
              <a:rPr lang="en-US" sz="1000" b="1" dirty="0"/>
              <a:t>),</a:t>
            </a:r>
          </a:p>
          <a:p>
            <a:pPr marL="400050" lvl="1" indent="0" algn="just">
              <a:buNone/>
            </a:pPr>
            <a:r>
              <a:rPr lang="en-US" sz="1000" b="1" dirty="0"/>
              <a:t>      </a:t>
            </a:r>
            <a:r>
              <a:rPr lang="en-US" sz="1000" b="1" dirty="0" err="1"/>
              <a:t>tf.keras.layers.Dense</a:t>
            </a:r>
            <a:r>
              <a:rPr lang="en-US" sz="1000" b="1" dirty="0"/>
              <a:t>(1, activation='sigmoid’)</a:t>
            </a:r>
          </a:p>
          <a:p>
            <a:pPr marL="0" indent="0" algn="just">
              <a:buNone/>
            </a:pPr>
            <a:endParaRPr lang="en-US" sz="1600" b="1" dirty="0"/>
          </a:p>
          <a:p>
            <a:pPr marL="171450" indent="-171450" algn="just"/>
            <a:r>
              <a:rPr lang="en-US" sz="1600" dirty="0"/>
              <a:t>Result:</a:t>
            </a:r>
          </a:p>
          <a:p>
            <a:pPr marL="571500" lvl="1" indent="-171450" algn="just"/>
            <a:r>
              <a:rPr lang="en-US" sz="1400" dirty="0"/>
              <a:t>Accuracy – 0.93</a:t>
            </a:r>
          </a:p>
        </p:txBody>
      </p:sp>
      <p:sp>
        <p:nvSpPr>
          <p:cNvPr id="6" name="TextBox 5">
            <a:extLst>
              <a:ext uri="{FF2B5EF4-FFF2-40B4-BE49-F238E27FC236}">
                <a16:creationId xmlns:a16="http://schemas.microsoft.com/office/drawing/2014/main" id="{4007627C-8488-5441-794C-737354511E5D}"/>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pic>
        <p:nvPicPr>
          <p:cNvPr id="8" name="Picture 7">
            <a:extLst>
              <a:ext uri="{FF2B5EF4-FFF2-40B4-BE49-F238E27FC236}">
                <a16:creationId xmlns:a16="http://schemas.microsoft.com/office/drawing/2014/main" id="{25E3013A-771B-6DE7-D231-96E856F5DD70}"/>
              </a:ext>
            </a:extLst>
          </p:cNvPr>
          <p:cNvPicPr>
            <a:picLocks noChangeAspect="1"/>
          </p:cNvPicPr>
          <p:nvPr/>
        </p:nvPicPr>
        <p:blipFill>
          <a:blip r:embed="rId2"/>
          <a:stretch>
            <a:fillRect/>
          </a:stretch>
        </p:blipFill>
        <p:spPr>
          <a:xfrm>
            <a:off x="2845666" y="2536170"/>
            <a:ext cx="7376879" cy="4258765"/>
          </a:xfrm>
          <a:prstGeom prst="rect">
            <a:avLst/>
          </a:prstGeom>
        </p:spPr>
      </p:pic>
    </p:spTree>
    <p:extLst>
      <p:ext uri="{BB962C8B-B14F-4D97-AF65-F5344CB8AC3E}">
        <p14:creationId xmlns:p14="http://schemas.microsoft.com/office/powerpoint/2010/main" val="2333412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3">
                                            <p:txEl>
                                              <p:pRg st="0" end="0"/>
                                            </p:txEl>
                                          </p:spTgt>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
                                            <p:txEl>
                                              <p:pRg st="2" end="2"/>
                                            </p:txEl>
                                          </p:spTgt>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3">
                                            <p:txEl>
                                              <p:pRg st="3" end="3"/>
                                            </p:txEl>
                                          </p:spTgt>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3">
                                            <p:txEl>
                                              <p:pRg st="5" end="5"/>
                                            </p:txEl>
                                          </p:spTgt>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3">
                                            <p:txEl>
                                              <p:pRg st="6" end="6"/>
                                            </p:txEl>
                                          </p:spTgt>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3">
                                            <p:txEl>
                                              <p:pRg st="10" end="10"/>
                                            </p:txEl>
                                          </p:spTgt>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3">
                                            <p:txEl>
                                              <p:pRg st="11" end="11"/>
                                            </p:txEl>
                                          </p:spTgt>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grpId="1" nodeType="clickEffect">
                                  <p:stCondLst>
                                    <p:cond delay="0"/>
                                  </p:stCondLst>
                                  <p:childTnLst>
                                    <p:set>
                                      <p:cBhvr>
                                        <p:cTn id="56" dur="1" fill="hold">
                                          <p:stCondLst>
                                            <p:cond delay="0"/>
                                          </p:stCondLst>
                                        </p:cTn>
                                        <p:tgtEl>
                                          <p:spTgt spid="6"/>
                                        </p:tgtEl>
                                        <p:attrNameLst>
                                          <p:attrName>style.visibility</p:attrName>
                                        </p:attrNameLst>
                                      </p:cBhvr>
                                      <p:to>
                                        <p:strVal val="hidden"/>
                                      </p:to>
                                    </p:set>
                                  </p:childTnLst>
                                </p:cTn>
                              </p:par>
                              <p:par>
                                <p:cTn id="57" presetID="1" presetClass="exit" presetSubtype="0" fill="hold" nodeType="withEffect">
                                  <p:stCondLst>
                                    <p:cond delay="0"/>
                                  </p:stCondLst>
                                  <p:childTnLst>
                                    <p:set>
                                      <p:cBhvr>
                                        <p:cTn id="58"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4CBA32-D891-E850-F256-D451C2CB4E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4E4414-653E-78A3-EF7A-F9EAA55234D8}"/>
              </a:ext>
            </a:extLst>
          </p:cNvPr>
          <p:cNvSpPr>
            <a:spLocks noGrp="1"/>
          </p:cNvSpPr>
          <p:nvPr>
            <p:ph type="title"/>
          </p:nvPr>
        </p:nvSpPr>
        <p:spPr>
          <a:xfrm>
            <a:off x="1154954" y="1089171"/>
            <a:ext cx="8761413" cy="706964"/>
          </a:xfrm>
        </p:spPr>
        <p:txBody>
          <a:bodyPr/>
          <a:lstStyle/>
          <a:p>
            <a:br>
              <a:rPr lang="en-US" b="1" dirty="0"/>
            </a:br>
            <a:r>
              <a:rPr lang="en-US" b="1" dirty="0"/>
              <a:t>ML Models</a:t>
            </a:r>
            <a:br>
              <a:rPr lang="en-US" b="1" dirty="0"/>
            </a:br>
            <a:r>
              <a:rPr lang="en-US" sz="3200" i="1" dirty="0"/>
              <a:t>ANN -  Artificial Neural Networks</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013324F9-F7E1-A8FF-B2E9-88B3548ABF28}"/>
              </a:ext>
            </a:extLst>
          </p:cNvPr>
          <p:cNvSpPr>
            <a:spLocks noGrp="1"/>
          </p:cNvSpPr>
          <p:nvPr>
            <p:ph idx="1"/>
          </p:nvPr>
        </p:nvSpPr>
        <p:spPr>
          <a:xfrm>
            <a:off x="1162837" y="2193589"/>
            <a:ext cx="8825659" cy="3416300"/>
          </a:xfrm>
        </p:spPr>
        <p:txBody>
          <a:bodyPr/>
          <a:lstStyle/>
          <a:p>
            <a:r>
              <a:rPr lang="en-US" b="1" i="0" dirty="0">
                <a:solidFill>
                  <a:srgbClr val="000000"/>
                </a:solidFill>
                <a:effectLst/>
                <a:latin typeface="Helvetica Neue"/>
              </a:rPr>
              <a:t>Visualize the process</a:t>
            </a:r>
          </a:p>
          <a:p>
            <a:endParaRPr lang="en-US" dirty="0"/>
          </a:p>
        </p:txBody>
      </p:sp>
      <p:pic>
        <p:nvPicPr>
          <p:cNvPr id="9" name="Picture 8">
            <a:extLst>
              <a:ext uri="{FF2B5EF4-FFF2-40B4-BE49-F238E27FC236}">
                <a16:creationId xmlns:a16="http://schemas.microsoft.com/office/drawing/2014/main" id="{365CF7F5-BFF3-0178-F7AA-5BF4E9C22C88}"/>
              </a:ext>
            </a:extLst>
          </p:cNvPr>
          <p:cNvPicPr>
            <a:picLocks noChangeAspect="1"/>
          </p:cNvPicPr>
          <p:nvPr/>
        </p:nvPicPr>
        <p:blipFill>
          <a:blip r:embed="rId2"/>
          <a:stretch>
            <a:fillRect/>
          </a:stretch>
        </p:blipFill>
        <p:spPr>
          <a:xfrm>
            <a:off x="2829903" y="2570207"/>
            <a:ext cx="6640178" cy="4138015"/>
          </a:xfrm>
          <a:prstGeom prst="rect">
            <a:avLst/>
          </a:prstGeom>
        </p:spPr>
      </p:pic>
    </p:spTree>
    <p:extLst>
      <p:ext uri="{BB962C8B-B14F-4D97-AF65-F5344CB8AC3E}">
        <p14:creationId xmlns:p14="http://schemas.microsoft.com/office/powerpoint/2010/main" val="34990417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02FCA-6077-CE9F-094C-EEB81F7314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6C67D6-7292-9659-E8E5-ADA77FDC9395}"/>
              </a:ext>
            </a:extLst>
          </p:cNvPr>
          <p:cNvSpPr>
            <a:spLocks noGrp="1"/>
          </p:cNvSpPr>
          <p:nvPr>
            <p:ph type="title"/>
          </p:nvPr>
        </p:nvSpPr>
        <p:spPr>
          <a:xfrm>
            <a:off x="1154954" y="963050"/>
            <a:ext cx="8761413" cy="706964"/>
          </a:xfrm>
        </p:spPr>
        <p:txBody>
          <a:bodyPr/>
          <a:lstStyle/>
          <a:p>
            <a:br>
              <a:rPr lang="en-US" b="1" dirty="0"/>
            </a:br>
            <a:r>
              <a:rPr lang="en-US" b="1" dirty="0"/>
              <a:t>ML Models</a:t>
            </a:r>
            <a:br>
              <a:rPr lang="en-US" b="1" dirty="0"/>
            </a:br>
            <a:r>
              <a:rPr lang="en-US" sz="3200" i="1" dirty="0"/>
              <a:t>K - means clustering</a:t>
            </a:r>
            <a:br>
              <a:rPr lang="en-US" sz="3200" i="1" dirty="0"/>
            </a:br>
            <a:br>
              <a:rPr lang="en-US" sz="3200" i="1" dirty="0"/>
            </a:br>
            <a:endParaRPr lang="en-US" i="1" dirty="0"/>
          </a:p>
        </p:txBody>
      </p:sp>
      <p:sp>
        <p:nvSpPr>
          <p:cNvPr id="3" name="Content Placeholder 2">
            <a:extLst>
              <a:ext uri="{FF2B5EF4-FFF2-40B4-BE49-F238E27FC236}">
                <a16:creationId xmlns:a16="http://schemas.microsoft.com/office/drawing/2014/main" id="{FB5A8AF5-DADE-800D-4029-94A05FEF866F}"/>
              </a:ext>
            </a:extLst>
          </p:cNvPr>
          <p:cNvSpPr>
            <a:spLocks noGrp="1"/>
          </p:cNvSpPr>
          <p:nvPr>
            <p:ph idx="1"/>
          </p:nvPr>
        </p:nvSpPr>
        <p:spPr>
          <a:xfrm>
            <a:off x="1154954" y="2603500"/>
            <a:ext cx="10046446" cy="3416300"/>
          </a:xfrm>
        </p:spPr>
        <p:txBody>
          <a:bodyPr>
            <a:normAutofit fontScale="92500" lnSpcReduction="10000"/>
          </a:bodyPr>
          <a:lstStyle/>
          <a:p>
            <a:pPr algn="just"/>
            <a:r>
              <a:rPr lang="en-US" sz="1600" b="1" dirty="0"/>
              <a:t>K-means Clustering</a:t>
            </a:r>
            <a:r>
              <a:rPr lang="en-US" sz="1600" dirty="0"/>
              <a:t>: K-means helps group similar X-ray images together, which can reveal underlying patterns or anomalies, potentially aiding in feature extraction or identifying new data trends in pneumonia detection.</a:t>
            </a:r>
          </a:p>
          <a:p>
            <a:pPr algn="just"/>
            <a:endParaRPr lang="en-US" sz="1600" dirty="0"/>
          </a:p>
          <a:p>
            <a:pPr algn="just"/>
            <a:r>
              <a:rPr lang="en-US" sz="1600" dirty="0"/>
              <a:t>Implementation Details:</a:t>
            </a:r>
          </a:p>
          <a:p>
            <a:pPr marL="400050" lvl="1" indent="0" algn="just">
              <a:buNone/>
            </a:pPr>
            <a:r>
              <a:rPr lang="en-US" sz="1400" b="1" dirty="0"/>
              <a:t>from </a:t>
            </a:r>
            <a:r>
              <a:rPr lang="en-US" sz="1400" b="1" dirty="0" err="1"/>
              <a:t>sklearn.cluster</a:t>
            </a:r>
            <a:r>
              <a:rPr lang="en-US" sz="1400" b="1" dirty="0"/>
              <a:t> import </a:t>
            </a:r>
            <a:r>
              <a:rPr lang="en-US" sz="1400" b="1" dirty="0" err="1"/>
              <a:t>KMeans</a:t>
            </a:r>
            <a:endParaRPr lang="en-US" sz="1400" b="1" dirty="0"/>
          </a:p>
          <a:p>
            <a:pPr marL="400050" lvl="1" indent="0" algn="just">
              <a:buNone/>
            </a:pPr>
            <a:r>
              <a:rPr lang="en-US" sz="1400" b="1" dirty="0"/>
              <a:t>scaler = </a:t>
            </a:r>
            <a:r>
              <a:rPr lang="en-US" sz="1400" b="1" dirty="0" err="1"/>
              <a:t>preprocessing.MinMaxScaler</a:t>
            </a:r>
            <a:r>
              <a:rPr lang="en-US" sz="1400" b="1" dirty="0"/>
              <a:t>()</a:t>
            </a:r>
          </a:p>
          <a:p>
            <a:pPr marL="400050" lvl="1" indent="0" algn="just">
              <a:buNone/>
            </a:pPr>
            <a:r>
              <a:rPr lang="en-US" sz="1400" b="1" dirty="0" err="1"/>
              <a:t>data_x</a:t>
            </a:r>
            <a:r>
              <a:rPr lang="en-US" sz="1400" b="1" dirty="0"/>
              <a:t> = </a:t>
            </a:r>
            <a:r>
              <a:rPr lang="en-US" sz="1400" b="1" dirty="0" err="1"/>
              <a:t>scaler.fit_transform</a:t>
            </a:r>
            <a:r>
              <a:rPr lang="en-US" sz="1400" b="1" dirty="0"/>
              <a:t>(</a:t>
            </a:r>
            <a:r>
              <a:rPr lang="en-US" sz="1400" b="1" dirty="0" err="1"/>
              <a:t>data_x_updated</a:t>
            </a:r>
            <a:r>
              <a:rPr lang="en-US" sz="1400" b="1" dirty="0"/>
              <a:t>)</a:t>
            </a:r>
          </a:p>
          <a:p>
            <a:pPr algn="just"/>
            <a:endParaRPr lang="en-US" sz="1600" dirty="0"/>
          </a:p>
          <a:p>
            <a:pPr algn="just"/>
            <a:r>
              <a:rPr lang="en-US" sz="1600" dirty="0"/>
              <a:t>Result:</a:t>
            </a:r>
          </a:p>
          <a:p>
            <a:pPr lvl="1" algn="just"/>
            <a:r>
              <a:rPr lang="en-US" sz="1400" dirty="0"/>
              <a:t>Accuracy – 0.54</a:t>
            </a:r>
          </a:p>
          <a:p>
            <a:pPr algn="just"/>
            <a:endParaRPr lang="en-US" sz="1600" dirty="0"/>
          </a:p>
        </p:txBody>
      </p:sp>
      <p:sp>
        <p:nvSpPr>
          <p:cNvPr id="7" name="TextBox 6">
            <a:extLst>
              <a:ext uri="{FF2B5EF4-FFF2-40B4-BE49-F238E27FC236}">
                <a16:creationId xmlns:a16="http://schemas.microsoft.com/office/drawing/2014/main" id="{ED1D5456-9A72-59F4-370C-75EB68C3E371}"/>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pic>
        <p:nvPicPr>
          <p:cNvPr id="9" name="Picture 8">
            <a:extLst>
              <a:ext uri="{FF2B5EF4-FFF2-40B4-BE49-F238E27FC236}">
                <a16:creationId xmlns:a16="http://schemas.microsoft.com/office/drawing/2014/main" id="{1299E4BB-8BE3-A6EE-36B2-AE1A38D2D628}"/>
              </a:ext>
            </a:extLst>
          </p:cNvPr>
          <p:cNvPicPr>
            <a:picLocks noChangeAspect="1"/>
          </p:cNvPicPr>
          <p:nvPr/>
        </p:nvPicPr>
        <p:blipFill>
          <a:blip r:embed="rId3"/>
          <a:stretch>
            <a:fillRect/>
          </a:stretch>
        </p:blipFill>
        <p:spPr>
          <a:xfrm>
            <a:off x="2581945" y="2531286"/>
            <a:ext cx="7439063" cy="4208472"/>
          </a:xfrm>
          <a:prstGeom prst="rect">
            <a:avLst/>
          </a:prstGeom>
        </p:spPr>
      </p:pic>
    </p:spTree>
    <p:extLst>
      <p:ext uri="{BB962C8B-B14F-4D97-AF65-F5344CB8AC3E}">
        <p14:creationId xmlns:p14="http://schemas.microsoft.com/office/powerpoint/2010/main" val="2175743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7"/>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BA61DE-CF37-B7C5-0003-FC60C3BC12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BB174D-E3E7-D33F-209B-1E06A50700CF}"/>
              </a:ext>
            </a:extLst>
          </p:cNvPr>
          <p:cNvSpPr>
            <a:spLocks noGrp="1"/>
          </p:cNvSpPr>
          <p:nvPr>
            <p:ph type="title"/>
          </p:nvPr>
        </p:nvSpPr>
        <p:spPr>
          <a:xfrm>
            <a:off x="1154954" y="963050"/>
            <a:ext cx="8761413" cy="706964"/>
          </a:xfrm>
        </p:spPr>
        <p:txBody>
          <a:bodyPr/>
          <a:lstStyle/>
          <a:p>
            <a:br>
              <a:rPr lang="en-US" b="1" dirty="0"/>
            </a:br>
            <a:r>
              <a:rPr lang="en-US" b="1" dirty="0"/>
              <a:t>ML Models</a:t>
            </a:r>
            <a:br>
              <a:rPr lang="en-US" b="1" dirty="0"/>
            </a:br>
            <a:r>
              <a:rPr lang="en-US" sz="3200" i="1" dirty="0"/>
              <a:t>K - means clustering</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C35D1590-7E28-8C3A-EC09-7F6C8DDE7C57}"/>
              </a:ext>
            </a:extLst>
          </p:cNvPr>
          <p:cNvSpPr>
            <a:spLocks noGrp="1"/>
          </p:cNvSpPr>
          <p:nvPr>
            <p:ph idx="1"/>
          </p:nvPr>
        </p:nvSpPr>
        <p:spPr>
          <a:xfrm>
            <a:off x="1154954" y="2280301"/>
            <a:ext cx="8825659" cy="3416300"/>
          </a:xfrm>
        </p:spPr>
        <p:txBody>
          <a:bodyPr/>
          <a:lstStyle/>
          <a:p>
            <a:r>
              <a:rPr lang="en-US" b="1" i="0" dirty="0">
                <a:solidFill>
                  <a:srgbClr val="000000"/>
                </a:solidFill>
                <a:effectLst/>
                <a:latin typeface="Helvetica Neue"/>
              </a:rPr>
              <a:t>Visualize the process</a:t>
            </a:r>
          </a:p>
          <a:p>
            <a:endParaRPr lang="en-US" dirty="0"/>
          </a:p>
        </p:txBody>
      </p:sp>
      <p:pic>
        <p:nvPicPr>
          <p:cNvPr id="11" name="Picture 10">
            <a:extLst>
              <a:ext uri="{FF2B5EF4-FFF2-40B4-BE49-F238E27FC236}">
                <a16:creationId xmlns:a16="http://schemas.microsoft.com/office/drawing/2014/main" id="{5329A1AE-8E4D-5456-EA61-02998CDD9EAF}"/>
              </a:ext>
            </a:extLst>
          </p:cNvPr>
          <p:cNvPicPr>
            <a:picLocks noChangeAspect="1"/>
          </p:cNvPicPr>
          <p:nvPr/>
        </p:nvPicPr>
        <p:blipFill>
          <a:blip r:embed="rId3"/>
          <a:stretch>
            <a:fillRect/>
          </a:stretch>
        </p:blipFill>
        <p:spPr>
          <a:xfrm>
            <a:off x="2924505" y="2666288"/>
            <a:ext cx="6712569" cy="4152297"/>
          </a:xfrm>
          <a:prstGeom prst="rect">
            <a:avLst/>
          </a:prstGeom>
        </p:spPr>
      </p:pic>
    </p:spTree>
    <p:extLst>
      <p:ext uri="{BB962C8B-B14F-4D97-AF65-F5344CB8AC3E}">
        <p14:creationId xmlns:p14="http://schemas.microsoft.com/office/powerpoint/2010/main" val="37586039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C1639C-9688-3175-DB00-EF54AAF1E6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DDF508-E712-D20E-4E6C-25665379CFF3}"/>
              </a:ext>
            </a:extLst>
          </p:cNvPr>
          <p:cNvSpPr>
            <a:spLocks noGrp="1"/>
          </p:cNvSpPr>
          <p:nvPr>
            <p:ph type="title"/>
          </p:nvPr>
        </p:nvSpPr>
        <p:spPr>
          <a:xfrm>
            <a:off x="1154954" y="1041877"/>
            <a:ext cx="8761413" cy="706964"/>
          </a:xfrm>
        </p:spPr>
        <p:txBody>
          <a:bodyPr/>
          <a:lstStyle/>
          <a:p>
            <a:br>
              <a:rPr lang="en-US" b="1" dirty="0"/>
            </a:br>
            <a:r>
              <a:rPr lang="en-US" b="1" dirty="0"/>
              <a:t>ML Models</a:t>
            </a:r>
            <a:br>
              <a:rPr lang="en-US" b="1" dirty="0"/>
            </a:br>
            <a:r>
              <a:rPr lang="en-US" sz="3200" i="1" dirty="0"/>
              <a:t>Random Forest</a:t>
            </a:r>
            <a:br>
              <a:rPr lang="en-US" sz="3200" i="1" dirty="0"/>
            </a:br>
            <a:br>
              <a:rPr lang="en-US" sz="3200" i="1" dirty="0"/>
            </a:br>
            <a:endParaRPr lang="en-US" i="1" dirty="0"/>
          </a:p>
        </p:txBody>
      </p:sp>
      <p:sp>
        <p:nvSpPr>
          <p:cNvPr id="3" name="Content Placeholder 2">
            <a:extLst>
              <a:ext uri="{FF2B5EF4-FFF2-40B4-BE49-F238E27FC236}">
                <a16:creationId xmlns:a16="http://schemas.microsoft.com/office/drawing/2014/main" id="{F7DEEE9B-1E8E-B239-8863-A241738071CF}"/>
              </a:ext>
            </a:extLst>
          </p:cNvPr>
          <p:cNvSpPr>
            <a:spLocks noGrp="1"/>
          </p:cNvSpPr>
          <p:nvPr>
            <p:ph idx="1"/>
          </p:nvPr>
        </p:nvSpPr>
        <p:spPr>
          <a:xfrm>
            <a:off x="1154954" y="2603500"/>
            <a:ext cx="9951853" cy="3416300"/>
          </a:xfrm>
        </p:spPr>
        <p:txBody>
          <a:bodyPr>
            <a:normAutofit/>
          </a:bodyPr>
          <a:lstStyle/>
          <a:p>
            <a:pPr algn="just"/>
            <a:r>
              <a:rPr lang="en-US" sz="1600" b="1" dirty="0"/>
              <a:t>Random Forest</a:t>
            </a:r>
            <a:r>
              <a:rPr lang="en-US" sz="1600" dirty="0"/>
              <a:t>: By combining multiple decision trees, Random Forest improves classification robustness, handling complex, noisy data and increasing accuracy in pneumonia detection by reducing overfitting.</a:t>
            </a:r>
          </a:p>
          <a:p>
            <a:pPr algn="just"/>
            <a:endParaRPr lang="en-US" sz="1600" dirty="0"/>
          </a:p>
          <a:p>
            <a:pPr algn="just"/>
            <a:r>
              <a:rPr lang="en-US" sz="1600" dirty="0"/>
              <a:t>Implementation Details:</a:t>
            </a:r>
          </a:p>
          <a:p>
            <a:pPr marL="400050" lvl="1" indent="0" algn="just">
              <a:buNone/>
            </a:pPr>
            <a:r>
              <a:rPr lang="en-US" sz="1400" b="1" dirty="0"/>
              <a:t>from </a:t>
            </a:r>
            <a:r>
              <a:rPr lang="en-US" sz="1400" b="1" dirty="0" err="1"/>
              <a:t>sklearn.ensemble</a:t>
            </a:r>
            <a:r>
              <a:rPr lang="en-US" sz="1400" b="1" dirty="0"/>
              <a:t> import </a:t>
            </a:r>
            <a:r>
              <a:rPr lang="en-US" sz="1400" b="1" dirty="0" err="1"/>
              <a:t>RandomForestClassifier</a:t>
            </a:r>
            <a:endParaRPr lang="en-US" sz="1400" b="1" dirty="0"/>
          </a:p>
          <a:p>
            <a:pPr marL="400050" lvl="1" indent="0" algn="just">
              <a:buNone/>
            </a:pPr>
            <a:r>
              <a:rPr lang="en-US" sz="1400" b="1" dirty="0"/>
              <a:t>rf = </a:t>
            </a:r>
            <a:r>
              <a:rPr lang="en-US" sz="1400" b="1" dirty="0" err="1"/>
              <a:t>RandomForestClassifier</a:t>
            </a:r>
            <a:r>
              <a:rPr lang="en-US" sz="1400" b="1" dirty="0"/>
              <a:t>(</a:t>
            </a:r>
            <a:r>
              <a:rPr lang="en-US" sz="1400" b="1" dirty="0" err="1"/>
              <a:t>n_estimators</a:t>
            </a:r>
            <a:r>
              <a:rPr lang="en-US" sz="1400" b="1" dirty="0"/>
              <a:t>=100, </a:t>
            </a:r>
            <a:r>
              <a:rPr lang="en-US" sz="1400" b="1" dirty="0" err="1"/>
              <a:t>random_state</a:t>
            </a:r>
            <a:r>
              <a:rPr lang="en-US" sz="1400" b="1" dirty="0"/>
              <a:t>=42)</a:t>
            </a:r>
          </a:p>
          <a:p>
            <a:pPr algn="just"/>
            <a:endParaRPr lang="en-US" sz="1600" dirty="0"/>
          </a:p>
          <a:p>
            <a:pPr algn="just"/>
            <a:r>
              <a:rPr lang="en-US" sz="1600" dirty="0"/>
              <a:t>Results:</a:t>
            </a:r>
          </a:p>
          <a:p>
            <a:pPr lvl="1" algn="just"/>
            <a:r>
              <a:rPr lang="en-US" sz="1400" dirty="0"/>
              <a:t>Accuracy – 0.95</a:t>
            </a:r>
          </a:p>
        </p:txBody>
      </p:sp>
      <p:sp>
        <p:nvSpPr>
          <p:cNvPr id="7" name="TextBox 6">
            <a:extLst>
              <a:ext uri="{FF2B5EF4-FFF2-40B4-BE49-F238E27FC236}">
                <a16:creationId xmlns:a16="http://schemas.microsoft.com/office/drawing/2014/main" id="{24C8014B-DE6C-1F99-21E1-4A7E4B6A0B99}"/>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pic>
        <p:nvPicPr>
          <p:cNvPr id="9" name="Picture 8">
            <a:extLst>
              <a:ext uri="{FF2B5EF4-FFF2-40B4-BE49-F238E27FC236}">
                <a16:creationId xmlns:a16="http://schemas.microsoft.com/office/drawing/2014/main" id="{3EB34E03-6319-5E88-DF84-0437925617C3}"/>
              </a:ext>
            </a:extLst>
          </p:cNvPr>
          <p:cNvPicPr>
            <a:picLocks noChangeAspect="1"/>
          </p:cNvPicPr>
          <p:nvPr/>
        </p:nvPicPr>
        <p:blipFill>
          <a:blip r:embed="rId2"/>
          <a:stretch>
            <a:fillRect/>
          </a:stretch>
        </p:blipFill>
        <p:spPr>
          <a:xfrm>
            <a:off x="2466207" y="2524672"/>
            <a:ext cx="7535079" cy="4254500"/>
          </a:xfrm>
          <a:prstGeom prst="rect">
            <a:avLst/>
          </a:prstGeom>
        </p:spPr>
      </p:pic>
    </p:spTree>
    <p:extLst>
      <p:ext uri="{BB962C8B-B14F-4D97-AF65-F5344CB8AC3E}">
        <p14:creationId xmlns:p14="http://schemas.microsoft.com/office/powerpoint/2010/main" val="781103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9"/>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D709D2-8BEC-9C4C-BCF4-06DBBB325D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E6222-D5ED-CDD1-F4C5-9E7620C443BA}"/>
              </a:ext>
            </a:extLst>
          </p:cNvPr>
          <p:cNvSpPr>
            <a:spLocks noGrp="1"/>
          </p:cNvSpPr>
          <p:nvPr>
            <p:ph type="title"/>
          </p:nvPr>
        </p:nvSpPr>
        <p:spPr>
          <a:xfrm>
            <a:off x="1154954" y="1041877"/>
            <a:ext cx="8761413" cy="706964"/>
          </a:xfrm>
        </p:spPr>
        <p:txBody>
          <a:bodyPr/>
          <a:lstStyle/>
          <a:p>
            <a:br>
              <a:rPr lang="en-US" b="1" dirty="0"/>
            </a:br>
            <a:r>
              <a:rPr lang="en-US" b="1" dirty="0"/>
              <a:t>ML Models</a:t>
            </a:r>
            <a:br>
              <a:rPr lang="en-US" b="1" dirty="0"/>
            </a:br>
            <a:r>
              <a:rPr lang="en-US" sz="3200" i="1" dirty="0"/>
              <a:t>Random Forest</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955CD934-2799-B282-89C3-57BE2F369899}"/>
              </a:ext>
            </a:extLst>
          </p:cNvPr>
          <p:cNvSpPr>
            <a:spLocks noGrp="1"/>
          </p:cNvSpPr>
          <p:nvPr>
            <p:ph idx="1"/>
          </p:nvPr>
        </p:nvSpPr>
        <p:spPr>
          <a:xfrm>
            <a:off x="1154954" y="2264536"/>
            <a:ext cx="8825659" cy="3416300"/>
          </a:xfrm>
        </p:spPr>
        <p:txBody>
          <a:bodyPr/>
          <a:lstStyle/>
          <a:p>
            <a:r>
              <a:rPr lang="en-US" b="1" i="0" dirty="0">
                <a:solidFill>
                  <a:srgbClr val="000000"/>
                </a:solidFill>
                <a:effectLst/>
                <a:latin typeface="Helvetica Neue"/>
              </a:rPr>
              <a:t>Visualize the process</a:t>
            </a:r>
          </a:p>
          <a:p>
            <a:endParaRPr lang="en-US" dirty="0"/>
          </a:p>
        </p:txBody>
      </p:sp>
      <p:pic>
        <p:nvPicPr>
          <p:cNvPr id="8" name="Picture 7">
            <a:extLst>
              <a:ext uri="{FF2B5EF4-FFF2-40B4-BE49-F238E27FC236}">
                <a16:creationId xmlns:a16="http://schemas.microsoft.com/office/drawing/2014/main" id="{A331F5EB-813F-6209-B6A7-859BEA2AA300}"/>
              </a:ext>
            </a:extLst>
          </p:cNvPr>
          <p:cNvPicPr>
            <a:picLocks noChangeAspect="1"/>
          </p:cNvPicPr>
          <p:nvPr/>
        </p:nvPicPr>
        <p:blipFill>
          <a:blip r:embed="rId2"/>
          <a:stretch>
            <a:fillRect/>
          </a:stretch>
        </p:blipFill>
        <p:spPr>
          <a:xfrm>
            <a:off x="2940267" y="2623995"/>
            <a:ext cx="6568718" cy="4076348"/>
          </a:xfrm>
          <a:prstGeom prst="rect">
            <a:avLst/>
          </a:prstGeom>
        </p:spPr>
      </p:pic>
    </p:spTree>
    <p:extLst>
      <p:ext uri="{BB962C8B-B14F-4D97-AF65-F5344CB8AC3E}">
        <p14:creationId xmlns:p14="http://schemas.microsoft.com/office/powerpoint/2010/main" val="4242998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2D5455-8EA0-0A04-453C-99CD44EDCB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E38D73-4004-D335-F8C2-D155ABF83BE1}"/>
              </a:ext>
            </a:extLst>
          </p:cNvPr>
          <p:cNvSpPr>
            <a:spLocks noGrp="1"/>
          </p:cNvSpPr>
          <p:nvPr>
            <p:ph type="title"/>
          </p:nvPr>
        </p:nvSpPr>
        <p:spPr>
          <a:xfrm>
            <a:off x="1154954" y="1041877"/>
            <a:ext cx="8761413" cy="706964"/>
          </a:xfrm>
        </p:spPr>
        <p:txBody>
          <a:bodyPr/>
          <a:lstStyle/>
          <a:p>
            <a:br>
              <a:rPr lang="en-US" b="1" dirty="0"/>
            </a:br>
            <a:r>
              <a:rPr lang="en-US" b="1" dirty="0"/>
              <a:t>ML Models</a:t>
            </a:r>
            <a:br>
              <a:rPr lang="en-US" b="1" dirty="0"/>
            </a:br>
            <a:r>
              <a:rPr lang="en-US" sz="3200" i="1" dirty="0"/>
              <a:t>KNN &amp; Logistic Regression</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B2FF0B11-73FB-A444-EB8B-D220460016D7}"/>
              </a:ext>
            </a:extLst>
          </p:cNvPr>
          <p:cNvSpPr>
            <a:spLocks noGrp="1"/>
          </p:cNvSpPr>
          <p:nvPr>
            <p:ph idx="1"/>
          </p:nvPr>
        </p:nvSpPr>
        <p:spPr>
          <a:xfrm>
            <a:off x="1154954" y="2264536"/>
            <a:ext cx="8825659" cy="3416300"/>
          </a:xfrm>
        </p:spPr>
        <p:txBody>
          <a:bodyPr>
            <a:normAutofit lnSpcReduction="10000"/>
          </a:bodyPr>
          <a:lstStyle/>
          <a:p>
            <a:r>
              <a:rPr lang="en-US" dirty="0"/>
              <a:t>KNN: KNN identifies pneumonia by comparing a test sample to its nearest neighbors in the feature space, relying on distance metrics. </a:t>
            </a:r>
          </a:p>
          <a:p>
            <a:r>
              <a:rPr lang="en-US" dirty="0"/>
              <a:t>Result:</a:t>
            </a:r>
          </a:p>
          <a:p>
            <a:pPr lvl="1"/>
            <a:r>
              <a:rPr lang="en-US" dirty="0"/>
              <a:t>Accuracy – 0.76</a:t>
            </a:r>
          </a:p>
          <a:p>
            <a:endParaRPr lang="en-US" dirty="0"/>
          </a:p>
          <a:p>
            <a:r>
              <a:rPr lang="en-US" dirty="0"/>
              <a:t>Logistic Regression: Logistic Regression is effective for binary classification problems like pneumonia detection, modeling the probability of a patient having pneumonia. </a:t>
            </a:r>
          </a:p>
          <a:p>
            <a:r>
              <a:rPr lang="en-US" dirty="0"/>
              <a:t>Result:</a:t>
            </a:r>
          </a:p>
          <a:p>
            <a:pPr lvl="1"/>
            <a:r>
              <a:rPr lang="en-US" dirty="0"/>
              <a:t>Accuracy – 0.91</a:t>
            </a:r>
          </a:p>
          <a:p>
            <a:pPr marL="0" indent="0">
              <a:buNone/>
            </a:pPr>
            <a:endParaRPr lang="en-US" dirty="0"/>
          </a:p>
        </p:txBody>
      </p:sp>
    </p:spTree>
    <p:extLst>
      <p:ext uri="{BB962C8B-B14F-4D97-AF65-F5344CB8AC3E}">
        <p14:creationId xmlns:p14="http://schemas.microsoft.com/office/powerpoint/2010/main" val="1204946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08BCF048-8940-4354-B9EC-5AD74E283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D024C14A-78BD-44B0-82BE-6A0D0A270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Oval 7">
              <a:extLst>
                <a:ext uri="{FF2B5EF4-FFF2-40B4-BE49-F238E27FC236}">
                  <a16:creationId xmlns:a16="http://schemas.microsoft.com/office/drawing/2014/main" id="{809F3D29-EDB1-4F1C-A0E0-36F28CE17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 name="Oval 8">
              <a:extLst>
                <a:ext uri="{FF2B5EF4-FFF2-40B4-BE49-F238E27FC236}">
                  <a16:creationId xmlns:a16="http://schemas.microsoft.com/office/drawing/2014/main" id="{5282F4AB-C7B8-4A86-9927-AA106AA27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60B26874-5AFA-4D1E-94A9-53AF9790D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Freeform 5">
              <a:extLst>
                <a:ext uri="{FF2B5EF4-FFF2-40B4-BE49-F238E27FC236}">
                  <a16:creationId xmlns:a16="http://schemas.microsoft.com/office/drawing/2014/main" id="{A1DA6C95-40F8-4305-89F6-17F6167C0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21" name="Freeform 5">
              <a:extLst>
                <a:ext uri="{FF2B5EF4-FFF2-40B4-BE49-F238E27FC236}">
                  <a16:creationId xmlns:a16="http://schemas.microsoft.com/office/drawing/2014/main" id="{A2FA2D29-AEEE-4FFA-B233-94FBE84C9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22" name="Freeform 5">
              <a:extLst>
                <a:ext uri="{FF2B5EF4-FFF2-40B4-BE49-F238E27FC236}">
                  <a16:creationId xmlns:a16="http://schemas.microsoft.com/office/drawing/2014/main" id="{6DA5143E-FA8E-4EC1-99F7-35AE5AD4E3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a:extLst>
              <a:ext uri="{FF2B5EF4-FFF2-40B4-BE49-F238E27FC236}">
                <a16:creationId xmlns:a16="http://schemas.microsoft.com/office/drawing/2014/main" id="{2DEDD9F5-FB4A-4F2B-A4A6-B704D53CABA4}"/>
              </a:ext>
            </a:extLst>
          </p:cNvPr>
          <p:cNvSpPr>
            <a:spLocks noGrp="1"/>
          </p:cNvSpPr>
          <p:nvPr>
            <p:ph type="title"/>
          </p:nvPr>
        </p:nvSpPr>
        <p:spPr>
          <a:xfrm>
            <a:off x="1154955" y="973667"/>
            <a:ext cx="2942210" cy="4833745"/>
          </a:xfrm>
        </p:spPr>
        <p:txBody>
          <a:bodyPr>
            <a:normAutofit/>
          </a:bodyPr>
          <a:lstStyle/>
          <a:p>
            <a:r>
              <a:rPr lang="en-IN">
                <a:solidFill>
                  <a:srgbClr val="EBEBEB"/>
                </a:solidFill>
              </a:rPr>
              <a:t>Contents</a:t>
            </a:r>
          </a:p>
        </p:txBody>
      </p:sp>
      <p:sp>
        <p:nvSpPr>
          <p:cNvPr id="19" name="Rectangle 18">
            <a:extLst>
              <a:ext uri="{FF2B5EF4-FFF2-40B4-BE49-F238E27FC236}">
                <a16:creationId xmlns:a16="http://schemas.microsoft.com/office/drawing/2014/main" id="{CC28BCC9-4093-4FD5-83EB-7EC297F51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5" name="Content Placeholder 2">
            <a:extLst>
              <a:ext uri="{FF2B5EF4-FFF2-40B4-BE49-F238E27FC236}">
                <a16:creationId xmlns:a16="http://schemas.microsoft.com/office/drawing/2014/main" id="{98B6EC59-CDD0-417A-8B0B-E6E8109311B6}"/>
              </a:ext>
            </a:extLst>
          </p:cNvPr>
          <p:cNvGraphicFramePr>
            <a:graphicFrameLocks noGrp="1"/>
          </p:cNvGraphicFramePr>
          <p:nvPr>
            <p:ph idx="1"/>
            <p:extLst>
              <p:ext uri="{D42A27DB-BD31-4B8C-83A1-F6EECF244321}">
                <p14:modId xmlns:p14="http://schemas.microsoft.com/office/powerpoint/2010/main" val="2444451769"/>
              </p:ext>
            </p:extLst>
          </p:nvPr>
        </p:nvGraphicFramePr>
        <p:xfrm>
          <a:off x="5194300" y="808038"/>
          <a:ext cx="6391275" cy="5246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20390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1CF13-8628-CA4F-56FA-2A14640C4A18}"/>
              </a:ext>
            </a:extLst>
          </p:cNvPr>
          <p:cNvSpPr>
            <a:spLocks noGrp="1"/>
          </p:cNvSpPr>
          <p:nvPr>
            <p:ph type="title"/>
          </p:nvPr>
        </p:nvSpPr>
        <p:spPr/>
        <p:txBody>
          <a:bodyPr/>
          <a:lstStyle/>
          <a:p>
            <a:r>
              <a:rPr lang="en-US" b="1" dirty="0"/>
              <a:t>Compromission of ML Models</a:t>
            </a:r>
          </a:p>
        </p:txBody>
      </p:sp>
      <p:graphicFrame>
        <p:nvGraphicFramePr>
          <p:cNvPr id="3" name="Chart 2">
            <a:extLst>
              <a:ext uri="{FF2B5EF4-FFF2-40B4-BE49-F238E27FC236}">
                <a16:creationId xmlns:a16="http://schemas.microsoft.com/office/drawing/2014/main" id="{BB6CEBBF-3FA1-92AC-DDF7-A771AD454108}"/>
              </a:ext>
            </a:extLst>
          </p:cNvPr>
          <p:cNvGraphicFramePr>
            <a:graphicFrameLocks/>
          </p:cNvGraphicFramePr>
          <p:nvPr>
            <p:extLst>
              <p:ext uri="{D42A27DB-BD31-4B8C-83A1-F6EECF244321}">
                <p14:modId xmlns:p14="http://schemas.microsoft.com/office/powerpoint/2010/main" val="3955536039"/>
              </p:ext>
            </p:extLst>
          </p:nvPr>
        </p:nvGraphicFramePr>
        <p:xfrm>
          <a:off x="3030264" y="2514600"/>
          <a:ext cx="6131472" cy="36497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76781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20480-B410-3A5C-CA88-DDB60290FEC0}"/>
              </a:ext>
            </a:extLst>
          </p:cNvPr>
          <p:cNvSpPr>
            <a:spLocks noGrp="1"/>
          </p:cNvSpPr>
          <p:nvPr>
            <p:ph type="title"/>
          </p:nvPr>
        </p:nvSpPr>
        <p:spPr/>
        <p:txBody>
          <a:bodyPr/>
          <a:lstStyle/>
          <a:p>
            <a:r>
              <a:rPr lang="en-US" dirty="0"/>
              <a:t>Research Study</a:t>
            </a:r>
          </a:p>
        </p:txBody>
      </p:sp>
      <p:pic>
        <p:nvPicPr>
          <p:cNvPr id="5" name="Content Placeholder 4">
            <a:extLst>
              <a:ext uri="{FF2B5EF4-FFF2-40B4-BE49-F238E27FC236}">
                <a16:creationId xmlns:a16="http://schemas.microsoft.com/office/drawing/2014/main" id="{CB7EA6F9-D33D-0A98-326A-A45931E43F3F}"/>
              </a:ext>
            </a:extLst>
          </p:cNvPr>
          <p:cNvPicPr>
            <a:picLocks noGrp="1" noChangeAspect="1"/>
          </p:cNvPicPr>
          <p:nvPr>
            <p:ph idx="1"/>
          </p:nvPr>
        </p:nvPicPr>
        <p:blipFill>
          <a:blip r:embed="rId2"/>
          <a:stretch>
            <a:fillRect/>
          </a:stretch>
        </p:blipFill>
        <p:spPr>
          <a:xfrm>
            <a:off x="498373" y="2468032"/>
            <a:ext cx="6143301" cy="3416300"/>
          </a:xfrm>
        </p:spPr>
      </p:pic>
      <p:pic>
        <p:nvPicPr>
          <p:cNvPr id="9" name="Picture 8">
            <a:extLst>
              <a:ext uri="{FF2B5EF4-FFF2-40B4-BE49-F238E27FC236}">
                <a16:creationId xmlns:a16="http://schemas.microsoft.com/office/drawing/2014/main" id="{3879A61F-E414-B722-6C1D-A9BDF464EB5B}"/>
              </a:ext>
            </a:extLst>
          </p:cNvPr>
          <p:cNvPicPr>
            <a:picLocks noChangeAspect="1"/>
          </p:cNvPicPr>
          <p:nvPr/>
        </p:nvPicPr>
        <p:blipFill>
          <a:blip r:embed="rId3"/>
          <a:stretch>
            <a:fillRect/>
          </a:stretch>
        </p:blipFill>
        <p:spPr>
          <a:xfrm>
            <a:off x="7084702" y="2468032"/>
            <a:ext cx="4526660" cy="3966661"/>
          </a:xfrm>
          <a:prstGeom prst="rect">
            <a:avLst/>
          </a:prstGeom>
        </p:spPr>
      </p:pic>
    </p:spTree>
    <p:extLst>
      <p:ext uri="{BB962C8B-B14F-4D97-AF65-F5344CB8AC3E}">
        <p14:creationId xmlns:p14="http://schemas.microsoft.com/office/powerpoint/2010/main" val="25649675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7FACC-E86D-8C3E-2CDD-A0D6BF60A64B}"/>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86E70ED4-A377-0D95-A57A-F48F6FC0642D}"/>
              </a:ext>
            </a:extLst>
          </p:cNvPr>
          <p:cNvSpPr>
            <a:spLocks noGrp="1"/>
          </p:cNvSpPr>
          <p:nvPr>
            <p:ph idx="1"/>
          </p:nvPr>
        </p:nvSpPr>
        <p:spPr/>
        <p:txBody>
          <a:bodyPr>
            <a:normAutofit/>
          </a:bodyPr>
          <a:lstStyle/>
          <a:p>
            <a:pPr marL="0" indent="0">
              <a:buNone/>
            </a:pPr>
            <a:endParaRPr lang="en-US" dirty="0"/>
          </a:p>
          <a:p>
            <a:r>
              <a:rPr lang="en-US" dirty="0"/>
              <a:t>In our pneumonia detection project, we implemented and evaluated multiple machine learning models, including SVC, Random Forest, Naive Bayes, ANN, K-means clustering, Logistic Regression and KNN. </a:t>
            </a:r>
          </a:p>
          <a:p>
            <a:r>
              <a:rPr lang="en-US" dirty="0"/>
              <a:t>Among these, the Support Vector Classifier (SVC) outperformed the others, achieving an impressive 96% accuracy. </a:t>
            </a:r>
          </a:p>
          <a:p>
            <a:r>
              <a:rPr lang="en-US" dirty="0"/>
              <a:t>This highlights the effectiveness of SVC in handling complex medical imaging data and distinguishing between normal and pneumonia cases. </a:t>
            </a:r>
          </a:p>
        </p:txBody>
      </p:sp>
    </p:spTree>
    <p:extLst>
      <p:ext uri="{BB962C8B-B14F-4D97-AF65-F5344CB8AC3E}">
        <p14:creationId xmlns:p14="http://schemas.microsoft.com/office/powerpoint/2010/main" val="2650340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black rectangular frame with a picture of a human body&#10;&#10;Description automatically generated">
            <a:extLst>
              <a:ext uri="{FF2B5EF4-FFF2-40B4-BE49-F238E27FC236}">
                <a16:creationId xmlns:a16="http://schemas.microsoft.com/office/drawing/2014/main" id="{1B8AA83E-3C3D-5D57-09ED-058FC2B7B055}"/>
              </a:ext>
            </a:extLst>
          </p:cNvPr>
          <p:cNvPicPr>
            <a:picLocks noChangeAspect="1"/>
          </p:cNvPicPr>
          <p:nvPr/>
        </p:nvPicPr>
        <p:blipFill>
          <a:blip r:embed="rId3"/>
          <a:srcRect t="1747"/>
          <a:stretch/>
        </p:blipFill>
        <p:spPr>
          <a:xfrm>
            <a:off x="20" y="10"/>
            <a:ext cx="12191980" cy="6857990"/>
          </a:xfrm>
          <a:prstGeom prst="rect">
            <a:avLst/>
          </a:prstGeom>
        </p:spPr>
      </p:pic>
      <p:sp>
        <p:nvSpPr>
          <p:cNvPr id="2" name="AutoShape 2" descr="A visually engaging 'Thank You' card combining the theme of machine learning models and pneumonia detection. The image features a digital neural network structure overlaying chest X-ray images in the background, with clear and artistic labels of 'SVC', 'ANN', 'Random Forest', and 'Naive Bayes' integrated into the design. The words 'Thank You' are written in a professional, modern font at the center, surrounded by subtle health and technology-themed elements, symbolizing gratitude in medical AI advancements.">
            <a:extLst>
              <a:ext uri="{FF2B5EF4-FFF2-40B4-BE49-F238E27FC236}">
                <a16:creationId xmlns:a16="http://schemas.microsoft.com/office/drawing/2014/main" id="{CAA8BF7A-754C-EF37-18E6-993B0982E5CE}"/>
              </a:ext>
            </a:extLst>
          </p:cNvPr>
          <p:cNvSpPr>
            <a:spLocks noChangeAspect="1" noChangeArrowheads="1"/>
          </p:cNvSpPr>
          <p:nvPr/>
        </p:nvSpPr>
        <p:spPr bwMode="auto">
          <a:xfrm>
            <a:off x="5943599" y="3276599"/>
            <a:ext cx="5391807" cy="53918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17189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F60AD-5E68-5AD5-A42E-5E44A640B6B2}"/>
              </a:ext>
            </a:extLst>
          </p:cNvPr>
          <p:cNvSpPr>
            <a:spLocks noGrp="1"/>
          </p:cNvSpPr>
          <p:nvPr>
            <p:ph type="title"/>
          </p:nvPr>
        </p:nvSpPr>
        <p:spPr>
          <a:xfrm>
            <a:off x="1154954" y="844461"/>
            <a:ext cx="8761413" cy="706964"/>
          </a:xfrm>
        </p:spPr>
        <p:txBody>
          <a:bodyPr/>
          <a:lstStyle/>
          <a:p>
            <a:r>
              <a:rPr lang="en-US" sz="4400" b="1" dirty="0"/>
              <a:t>Introduction</a:t>
            </a:r>
            <a:br>
              <a:rPr lang="en-US" dirty="0"/>
            </a:br>
            <a:r>
              <a:rPr lang="en-US" sz="2800" i="1" dirty="0"/>
              <a:t>Why this Project ?</a:t>
            </a:r>
            <a:endParaRPr lang="en-US" i="1" dirty="0"/>
          </a:p>
        </p:txBody>
      </p:sp>
      <p:graphicFrame>
        <p:nvGraphicFramePr>
          <p:cNvPr id="7" name="Content Placeholder 2">
            <a:extLst>
              <a:ext uri="{FF2B5EF4-FFF2-40B4-BE49-F238E27FC236}">
                <a16:creationId xmlns:a16="http://schemas.microsoft.com/office/drawing/2014/main" id="{FDA32F38-B541-109E-ABCD-377ABE08B060}"/>
              </a:ext>
            </a:extLst>
          </p:cNvPr>
          <p:cNvGraphicFramePr>
            <a:graphicFrameLocks noGrp="1"/>
          </p:cNvGraphicFramePr>
          <p:nvPr>
            <p:ph idx="1"/>
          </p:nvPr>
        </p:nvGraphicFramePr>
        <p:xfrm>
          <a:off x="1154954" y="2603500"/>
          <a:ext cx="8825659" cy="3416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73651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F4747-D4D6-69FF-5ADD-4B7FBAEC28B3}"/>
              </a:ext>
            </a:extLst>
          </p:cNvPr>
          <p:cNvSpPr>
            <a:spLocks noGrp="1"/>
          </p:cNvSpPr>
          <p:nvPr>
            <p:ph type="title"/>
          </p:nvPr>
        </p:nvSpPr>
        <p:spPr>
          <a:xfrm>
            <a:off x="1154954" y="874278"/>
            <a:ext cx="8761413" cy="706964"/>
          </a:xfrm>
        </p:spPr>
        <p:txBody>
          <a:bodyPr/>
          <a:lstStyle/>
          <a:p>
            <a:r>
              <a:rPr lang="en-US" sz="4400" b="1" dirty="0"/>
              <a:t>Introduction</a:t>
            </a:r>
            <a:br>
              <a:rPr lang="en-US" sz="2800" dirty="0"/>
            </a:br>
            <a:r>
              <a:rPr lang="en-US" sz="2800" i="1" dirty="0"/>
              <a:t>Objective</a:t>
            </a:r>
            <a:endParaRPr lang="en-US" sz="2800" dirty="0"/>
          </a:p>
        </p:txBody>
      </p:sp>
      <p:graphicFrame>
        <p:nvGraphicFramePr>
          <p:cNvPr id="5" name="Content Placeholder 2">
            <a:extLst>
              <a:ext uri="{FF2B5EF4-FFF2-40B4-BE49-F238E27FC236}">
                <a16:creationId xmlns:a16="http://schemas.microsoft.com/office/drawing/2014/main" id="{7C78C2D9-41E1-3A30-D728-664BFD25321B}"/>
              </a:ext>
            </a:extLst>
          </p:cNvPr>
          <p:cNvGraphicFramePr>
            <a:graphicFrameLocks noGrp="1"/>
          </p:cNvGraphicFramePr>
          <p:nvPr>
            <p:ph idx="1"/>
          </p:nvPr>
        </p:nvGraphicFramePr>
        <p:xfrm>
          <a:off x="1154954" y="2603500"/>
          <a:ext cx="8825659" cy="3416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93150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52E08-489A-5C12-E419-0A64E1AE62A0}"/>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About the Dataset</a:t>
            </a:r>
          </a:p>
        </p:txBody>
      </p:sp>
      <p:graphicFrame>
        <p:nvGraphicFramePr>
          <p:cNvPr id="5" name="Content Placeholder 2">
            <a:extLst>
              <a:ext uri="{FF2B5EF4-FFF2-40B4-BE49-F238E27FC236}">
                <a16:creationId xmlns:a16="http://schemas.microsoft.com/office/drawing/2014/main" id="{EC5CCBD2-2CA9-9A2E-1F77-344CEEA4016A}"/>
              </a:ext>
            </a:extLst>
          </p:cNvPr>
          <p:cNvGraphicFramePr>
            <a:graphicFrameLocks noGrp="1"/>
          </p:cNvGraphicFramePr>
          <p:nvPr>
            <p:ph idx="1"/>
            <p:extLst>
              <p:ext uri="{D42A27DB-BD31-4B8C-83A1-F6EECF244321}">
                <p14:modId xmlns:p14="http://schemas.microsoft.com/office/powerpoint/2010/main" val="253192148"/>
              </p:ext>
            </p:extLst>
          </p:nvPr>
        </p:nvGraphicFramePr>
        <p:xfrm>
          <a:off x="1286934" y="2925232"/>
          <a:ext cx="9625383" cy="30864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99839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AF078-2D4C-EE38-76A0-8B09D09DF09A}"/>
              </a:ext>
            </a:extLst>
          </p:cNvPr>
          <p:cNvSpPr>
            <a:spLocks noGrp="1"/>
          </p:cNvSpPr>
          <p:nvPr>
            <p:ph type="title"/>
          </p:nvPr>
        </p:nvSpPr>
        <p:spPr>
          <a:xfrm>
            <a:off x="1154954" y="824583"/>
            <a:ext cx="8761413" cy="706964"/>
          </a:xfrm>
        </p:spPr>
        <p:txBody>
          <a:bodyPr/>
          <a:lstStyle/>
          <a:p>
            <a:r>
              <a:rPr lang="en-US" b="1">
                <a:solidFill>
                  <a:srgbClr val="EBEBEB"/>
                </a:solidFill>
              </a:rPr>
              <a:t>About the Dataset</a:t>
            </a:r>
            <a:br>
              <a:rPr lang="en-US" b="1">
                <a:solidFill>
                  <a:srgbClr val="EBEBEB"/>
                </a:solidFill>
              </a:rPr>
            </a:br>
            <a:r>
              <a:rPr lang="en-US" sz="3200" i="1">
                <a:solidFill>
                  <a:srgbClr val="EBEBEB"/>
                </a:solidFill>
              </a:rPr>
              <a:t>Examples of Chest X-Rays</a:t>
            </a:r>
            <a:endParaRPr lang="en-US" i="1" dirty="0"/>
          </a:p>
        </p:txBody>
      </p:sp>
      <p:pic>
        <p:nvPicPr>
          <p:cNvPr id="3076" name="Picture 4">
            <a:extLst>
              <a:ext uri="{FF2B5EF4-FFF2-40B4-BE49-F238E27FC236}">
                <a16:creationId xmlns:a16="http://schemas.microsoft.com/office/drawing/2014/main" id="{95EAC755-4209-8901-4D37-18E06CC588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9056" y="2748789"/>
            <a:ext cx="8793887" cy="2896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5923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92D0-0DFB-D03B-293E-275939DA6D41}"/>
              </a:ext>
            </a:extLst>
          </p:cNvPr>
          <p:cNvSpPr>
            <a:spLocks noGrp="1"/>
          </p:cNvSpPr>
          <p:nvPr>
            <p:ph type="title"/>
          </p:nvPr>
        </p:nvSpPr>
        <p:spPr/>
        <p:txBody>
          <a:bodyPr/>
          <a:lstStyle/>
          <a:p>
            <a:r>
              <a:rPr lang="en-IN" sz="3600" dirty="0">
                <a:solidFill>
                  <a:srgbClr val="EBEBEB"/>
                </a:solidFill>
              </a:rPr>
              <a:t>Data Preprocessing</a:t>
            </a:r>
            <a:endParaRPr lang="en-US" dirty="0"/>
          </a:p>
        </p:txBody>
      </p:sp>
      <p:sp>
        <p:nvSpPr>
          <p:cNvPr id="3" name="Content Placeholder 2">
            <a:extLst>
              <a:ext uri="{FF2B5EF4-FFF2-40B4-BE49-F238E27FC236}">
                <a16:creationId xmlns:a16="http://schemas.microsoft.com/office/drawing/2014/main" id="{FDE1A2C4-7725-2708-4AEB-78910A4F0D2A}"/>
              </a:ext>
            </a:extLst>
          </p:cNvPr>
          <p:cNvSpPr>
            <a:spLocks noGrp="1"/>
          </p:cNvSpPr>
          <p:nvPr>
            <p:ph idx="1"/>
          </p:nvPr>
        </p:nvSpPr>
        <p:spPr/>
        <p:txBody>
          <a:bodyPr/>
          <a:lstStyle/>
          <a:p>
            <a:pPr marL="0" indent="0">
              <a:buNone/>
            </a:pPr>
            <a:r>
              <a:rPr lang="en-US" sz="2000" b="1" dirty="0">
                <a:solidFill>
                  <a:srgbClr val="000000"/>
                </a:solidFill>
                <a:latin typeface="Helvetica Neue"/>
              </a:rPr>
              <a:t>O</a:t>
            </a:r>
            <a:r>
              <a:rPr lang="en-US" sz="2000" b="1" kern="1200" dirty="0">
                <a:solidFill>
                  <a:srgbClr val="000000"/>
                </a:solidFill>
                <a:effectLst/>
                <a:latin typeface="Helvetica Neue"/>
              </a:rPr>
              <a:t>rganizes and Preprocessing:</a:t>
            </a:r>
          </a:p>
          <a:p>
            <a:endParaRPr lang="en-US" dirty="0">
              <a:solidFill>
                <a:srgbClr val="000000"/>
              </a:solidFill>
              <a:effectLst/>
              <a:latin typeface="Helvetica Neue"/>
            </a:endParaRPr>
          </a:p>
          <a:p>
            <a:endParaRPr lang="en-US" sz="1800" kern="1200" dirty="0">
              <a:solidFill>
                <a:srgbClr val="000000"/>
              </a:solidFill>
              <a:effectLst/>
              <a:latin typeface="Calibri" panose="020F0502020204030204" pitchFamily="34" charset="0"/>
              <a:ea typeface="+mn-ea"/>
              <a:cs typeface="+mn-cs"/>
            </a:endParaRPr>
          </a:p>
          <a:p>
            <a:endParaRPr lang="en-US" dirty="0"/>
          </a:p>
        </p:txBody>
      </p:sp>
      <p:pic>
        <p:nvPicPr>
          <p:cNvPr id="4108" name="Picture 12">
            <a:extLst>
              <a:ext uri="{FF2B5EF4-FFF2-40B4-BE49-F238E27FC236}">
                <a16:creationId xmlns:a16="http://schemas.microsoft.com/office/drawing/2014/main" id="{36B3C708-3A91-BCFE-DC2F-05D6137DD9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0623" y="3093886"/>
            <a:ext cx="4674290" cy="348959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EA2ED15-C9FE-90C1-7BE4-AC9BCC0515E2}"/>
              </a:ext>
            </a:extLst>
          </p:cNvPr>
          <p:cNvSpPr txBox="1"/>
          <p:nvPr/>
        </p:nvSpPr>
        <p:spPr>
          <a:xfrm>
            <a:off x="1154954" y="2603500"/>
            <a:ext cx="7434469" cy="400110"/>
          </a:xfrm>
          <a:prstGeom prst="rect">
            <a:avLst/>
          </a:prstGeom>
          <a:noFill/>
        </p:spPr>
        <p:txBody>
          <a:bodyPr wrap="square" rtlCol="0">
            <a:spAutoFit/>
          </a:bodyPr>
          <a:lstStyle/>
          <a:p>
            <a:pPr algn="l" rtl="0" eaLnBrk="1" latinLnBrk="0" hangingPunct="1">
              <a:spcBef>
                <a:spcPts val="1000"/>
              </a:spcBef>
              <a:buClr>
                <a:schemeClr val="accent1"/>
              </a:buClr>
              <a:buSzPct val="80000"/>
            </a:pPr>
            <a:r>
              <a:rPr lang="en-US" sz="2000" b="1" i="0" kern="1200" dirty="0">
                <a:solidFill>
                  <a:srgbClr val="000000"/>
                </a:solidFill>
                <a:effectLst/>
                <a:latin typeface="Helvetica Neue"/>
                <a:ea typeface="+mn-ea"/>
                <a:cs typeface="+mn-cs"/>
              </a:rPr>
              <a:t>Balancing the Dataset:</a:t>
            </a:r>
            <a:endParaRPr lang="en-US" sz="2000" b="1" dirty="0">
              <a:effectLst/>
            </a:endParaRPr>
          </a:p>
        </p:txBody>
      </p:sp>
      <p:pic>
        <p:nvPicPr>
          <p:cNvPr id="4110" name="Picture 14">
            <a:extLst>
              <a:ext uri="{FF2B5EF4-FFF2-40B4-BE49-F238E27FC236}">
                <a16:creationId xmlns:a16="http://schemas.microsoft.com/office/drawing/2014/main" id="{070DDF42-C866-2EF0-932C-C3968FA5B5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3991" y="3033427"/>
            <a:ext cx="4699090" cy="367015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365EE34-1346-4013-E397-C0A3DFA08283}"/>
              </a:ext>
            </a:extLst>
          </p:cNvPr>
          <p:cNvSpPr txBox="1"/>
          <p:nvPr/>
        </p:nvSpPr>
        <p:spPr>
          <a:xfrm>
            <a:off x="1154954" y="2633317"/>
            <a:ext cx="5593715" cy="400110"/>
          </a:xfrm>
          <a:prstGeom prst="rect">
            <a:avLst/>
          </a:prstGeom>
          <a:noFill/>
        </p:spPr>
        <p:txBody>
          <a:bodyPr wrap="square" rtlCol="0">
            <a:spAutoFit/>
          </a:bodyPr>
          <a:lstStyle/>
          <a:p>
            <a:r>
              <a:rPr lang="en-US" sz="2000" b="1" dirty="0">
                <a:solidFill>
                  <a:srgbClr val="000000"/>
                </a:solidFill>
                <a:effectLst/>
                <a:latin typeface="Helvetica Neue"/>
              </a:rPr>
              <a:t>Feature Scaling – MinMax Scaling:</a:t>
            </a:r>
            <a:endParaRPr lang="en-US" sz="2000" b="1" dirty="0"/>
          </a:p>
        </p:txBody>
      </p:sp>
      <p:pic>
        <p:nvPicPr>
          <p:cNvPr id="4112" name="Picture 16" descr="Data Normalization With R. Preprocessing the data is one of the… | by  Nikhita Singh Shiv Kalpana | The Startup | Medium">
            <a:extLst>
              <a:ext uri="{FF2B5EF4-FFF2-40B4-BE49-F238E27FC236}">
                <a16:creationId xmlns:a16="http://schemas.microsoft.com/office/drawing/2014/main" id="{E7E40D30-DC78-5257-5922-7AC4010EFB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93991" y="3404972"/>
            <a:ext cx="4972879" cy="2867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914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0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410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1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8"/>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411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11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4112"/>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8" grpId="0"/>
      <p:bldP spid="8" grpId="1"/>
      <p:bldP spid="9" grpId="0"/>
      <p:bldP spid="9"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8A92B6-B0BF-FD95-8ABC-AA14E19F08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79BD4C-68C4-5A99-8DD0-3547D837A508}"/>
              </a:ext>
            </a:extLst>
          </p:cNvPr>
          <p:cNvSpPr>
            <a:spLocks noGrp="1"/>
          </p:cNvSpPr>
          <p:nvPr>
            <p:ph type="title"/>
          </p:nvPr>
        </p:nvSpPr>
        <p:spPr>
          <a:xfrm>
            <a:off x="1154954" y="838200"/>
            <a:ext cx="8761413" cy="706964"/>
          </a:xfrm>
        </p:spPr>
        <p:txBody>
          <a:bodyPr/>
          <a:lstStyle/>
          <a:p>
            <a:br>
              <a:rPr lang="en-US" b="1" dirty="0"/>
            </a:br>
            <a:r>
              <a:rPr lang="en-US" b="1" dirty="0"/>
              <a:t>ML Models</a:t>
            </a:r>
            <a:br>
              <a:rPr lang="en-US" b="1" dirty="0"/>
            </a:br>
            <a:endParaRPr lang="en-US" i="1" dirty="0"/>
          </a:p>
        </p:txBody>
      </p:sp>
      <p:sp>
        <p:nvSpPr>
          <p:cNvPr id="3" name="Content Placeholder 2">
            <a:extLst>
              <a:ext uri="{FF2B5EF4-FFF2-40B4-BE49-F238E27FC236}">
                <a16:creationId xmlns:a16="http://schemas.microsoft.com/office/drawing/2014/main" id="{DF990D28-7C7E-5C52-57E5-A950D4B267CC}"/>
              </a:ext>
            </a:extLst>
          </p:cNvPr>
          <p:cNvSpPr>
            <a:spLocks noGrp="1"/>
          </p:cNvSpPr>
          <p:nvPr>
            <p:ph idx="1"/>
          </p:nvPr>
        </p:nvSpPr>
        <p:spPr>
          <a:xfrm>
            <a:off x="1154954" y="2683011"/>
            <a:ext cx="10195533" cy="3846997"/>
          </a:xfrm>
        </p:spPr>
        <p:txBody>
          <a:bodyPr>
            <a:normAutofit fontScale="92500" lnSpcReduction="10000"/>
          </a:bodyPr>
          <a:lstStyle/>
          <a:p>
            <a:r>
              <a:rPr lang="en-US" dirty="0"/>
              <a:t>We have used:</a:t>
            </a:r>
            <a:br>
              <a:rPr lang="en-US" dirty="0"/>
            </a:br>
            <a:endParaRPr lang="en-US" dirty="0"/>
          </a:p>
          <a:p>
            <a:pPr lvl="1"/>
            <a:r>
              <a:rPr lang="en-US" sz="1800" b="1" i="0" dirty="0">
                <a:solidFill>
                  <a:srgbClr val="000000"/>
                </a:solidFill>
                <a:effectLst/>
                <a:latin typeface="Helvetica Neue"/>
              </a:rPr>
              <a:t>SVC - Support Vector Classifier</a:t>
            </a:r>
          </a:p>
          <a:p>
            <a:pPr lvl="1"/>
            <a:r>
              <a:rPr lang="en-US" sz="1800" b="1" i="0" dirty="0">
                <a:solidFill>
                  <a:srgbClr val="000000"/>
                </a:solidFill>
                <a:effectLst/>
                <a:latin typeface="Helvetica Neue"/>
              </a:rPr>
              <a:t>Naive Bayes</a:t>
            </a:r>
          </a:p>
          <a:p>
            <a:pPr lvl="1"/>
            <a:r>
              <a:rPr lang="en-US" sz="1800" b="1" i="0" dirty="0">
                <a:solidFill>
                  <a:srgbClr val="000000"/>
                </a:solidFill>
                <a:effectLst/>
                <a:latin typeface="Helvetica Neue"/>
              </a:rPr>
              <a:t>ANN -  Artificial Neural Networks</a:t>
            </a:r>
          </a:p>
          <a:p>
            <a:pPr lvl="1"/>
            <a:r>
              <a:rPr lang="en-US" sz="1800" b="1" dirty="0">
                <a:solidFill>
                  <a:srgbClr val="000000"/>
                </a:solidFill>
                <a:latin typeface="Helvetica Neue"/>
              </a:rPr>
              <a:t>K - means clustering</a:t>
            </a:r>
          </a:p>
          <a:p>
            <a:pPr lvl="1"/>
            <a:r>
              <a:rPr lang="en-US" sz="1800" b="1" i="0" dirty="0">
                <a:solidFill>
                  <a:srgbClr val="000000"/>
                </a:solidFill>
                <a:effectLst/>
                <a:latin typeface="Helvetica Neue"/>
              </a:rPr>
              <a:t>Random Forest</a:t>
            </a:r>
          </a:p>
          <a:p>
            <a:pPr lvl="1"/>
            <a:r>
              <a:rPr lang="en-US" sz="1800" b="1" i="0" dirty="0">
                <a:solidFill>
                  <a:srgbClr val="000000"/>
                </a:solidFill>
                <a:effectLst/>
                <a:latin typeface="Helvetica Neue"/>
              </a:rPr>
              <a:t>KNN</a:t>
            </a:r>
          </a:p>
          <a:p>
            <a:pPr lvl="1"/>
            <a:r>
              <a:rPr lang="en-US" sz="1800" b="1" i="0" dirty="0">
                <a:solidFill>
                  <a:srgbClr val="000000"/>
                </a:solidFill>
                <a:effectLst/>
                <a:latin typeface="Helvetica Neue"/>
              </a:rPr>
              <a:t>Logistic Regression</a:t>
            </a:r>
            <a:br>
              <a:rPr lang="en-US" sz="1800" b="1" i="0" dirty="0">
                <a:solidFill>
                  <a:srgbClr val="000000"/>
                </a:solidFill>
                <a:effectLst/>
                <a:latin typeface="Helvetica Neue"/>
              </a:rPr>
            </a:br>
            <a:endParaRPr lang="en-US" sz="1800" b="1" dirty="0">
              <a:solidFill>
                <a:srgbClr val="000000"/>
              </a:solidFill>
              <a:latin typeface="Helvetica Neue"/>
            </a:endParaRPr>
          </a:p>
          <a:p>
            <a:r>
              <a:rPr lang="en-US" sz="2200" dirty="0"/>
              <a:t>Why ?</a:t>
            </a:r>
            <a:endParaRPr lang="en-US" sz="2000" b="1" i="0" dirty="0">
              <a:solidFill>
                <a:srgbClr val="000000"/>
              </a:solidFill>
              <a:effectLst/>
              <a:latin typeface="Helvetica Neue"/>
            </a:endParaRPr>
          </a:p>
          <a:p>
            <a:endParaRPr lang="en-US" b="1" i="0" dirty="0">
              <a:solidFill>
                <a:srgbClr val="000000"/>
              </a:solidFill>
              <a:effectLst/>
              <a:latin typeface="Helvetica Neue"/>
            </a:endParaRPr>
          </a:p>
          <a:p>
            <a:endParaRPr lang="en-US" dirty="0"/>
          </a:p>
        </p:txBody>
      </p:sp>
      <p:pic>
        <p:nvPicPr>
          <p:cNvPr id="5122" name="Picture 2" descr="Deep Learning Services | ToXSL Technologies">
            <a:extLst>
              <a:ext uri="{FF2B5EF4-FFF2-40B4-BE49-F238E27FC236}">
                <a16:creationId xmlns:a16="http://schemas.microsoft.com/office/drawing/2014/main" id="{31666F45-A428-E3C3-E47A-68DACD812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2894" y="2782956"/>
            <a:ext cx="5185543" cy="29519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9688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0BEFA-8480-58F4-4B97-C937BE4B8E04}"/>
              </a:ext>
            </a:extLst>
          </p:cNvPr>
          <p:cNvSpPr>
            <a:spLocks noGrp="1"/>
          </p:cNvSpPr>
          <p:nvPr>
            <p:ph type="title"/>
          </p:nvPr>
        </p:nvSpPr>
        <p:spPr>
          <a:xfrm>
            <a:off x="1154954" y="821156"/>
            <a:ext cx="8761413" cy="706964"/>
          </a:xfrm>
        </p:spPr>
        <p:txBody>
          <a:bodyPr/>
          <a:lstStyle/>
          <a:p>
            <a:br>
              <a:rPr lang="en-US" b="1" dirty="0"/>
            </a:br>
            <a:r>
              <a:rPr lang="en-US" b="1" dirty="0"/>
              <a:t>ML Models</a:t>
            </a:r>
            <a:br>
              <a:rPr lang="en-US" b="1" dirty="0"/>
            </a:br>
            <a:r>
              <a:rPr lang="en-US" sz="3200" i="1" dirty="0"/>
              <a:t>SVC - Support Vector Classifier</a:t>
            </a:r>
            <a:br>
              <a:rPr lang="en-US" sz="3200" i="1" dirty="0"/>
            </a:br>
            <a:endParaRPr lang="en-US" i="1" dirty="0"/>
          </a:p>
        </p:txBody>
      </p:sp>
      <p:sp>
        <p:nvSpPr>
          <p:cNvPr id="3" name="Content Placeholder 2">
            <a:extLst>
              <a:ext uri="{FF2B5EF4-FFF2-40B4-BE49-F238E27FC236}">
                <a16:creationId xmlns:a16="http://schemas.microsoft.com/office/drawing/2014/main" id="{F48208EB-4B49-FA01-F7FD-78360AAF16FF}"/>
              </a:ext>
            </a:extLst>
          </p:cNvPr>
          <p:cNvSpPr>
            <a:spLocks noGrp="1"/>
          </p:cNvSpPr>
          <p:nvPr>
            <p:ph idx="1"/>
          </p:nvPr>
        </p:nvSpPr>
        <p:spPr>
          <a:xfrm>
            <a:off x="1154954" y="2603500"/>
            <a:ext cx="9936087" cy="3416300"/>
          </a:xfrm>
        </p:spPr>
        <p:txBody>
          <a:bodyPr>
            <a:normAutofit/>
          </a:bodyPr>
          <a:lstStyle/>
          <a:p>
            <a:pPr algn="just"/>
            <a:r>
              <a:rPr lang="en-US" sz="1600" b="1" dirty="0"/>
              <a:t>SVC (Support Vector Classifier)</a:t>
            </a:r>
            <a:r>
              <a:rPr lang="en-US" sz="1600" dirty="0"/>
              <a:t>: SVC effectively identifies the optimal decision boundary between "normal" and "pneumonia" classes, making it highly useful for accurately classifying X-ray images with clear distinctions.</a:t>
            </a:r>
          </a:p>
          <a:p>
            <a:pPr marL="0" indent="0" algn="just">
              <a:buNone/>
            </a:pPr>
            <a:endParaRPr lang="en-US" sz="1600" dirty="0"/>
          </a:p>
          <a:p>
            <a:pPr algn="just"/>
            <a:r>
              <a:rPr lang="en-US" sz="1600" dirty="0"/>
              <a:t>Implementation Details:</a:t>
            </a:r>
          </a:p>
          <a:p>
            <a:pPr lvl="1" algn="just"/>
            <a:r>
              <a:rPr lang="en-US" sz="1400" b="1" dirty="0"/>
              <a:t>from </a:t>
            </a:r>
            <a:r>
              <a:rPr lang="en-US" sz="1400" b="1" dirty="0" err="1"/>
              <a:t>sklearn.svm</a:t>
            </a:r>
            <a:r>
              <a:rPr lang="en-US" sz="1400" b="1" dirty="0"/>
              <a:t> import SVC</a:t>
            </a:r>
          </a:p>
          <a:p>
            <a:pPr marL="457200" lvl="1" indent="0" algn="just">
              <a:buNone/>
            </a:pPr>
            <a:endParaRPr lang="en-US" sz="1400" b="1" dirty="0"/>
          </a:p>
          <a:p>
            <a:pPr algn="just"/>
            <a:r>
              <a:rPr lang="en-US" dirty="0"/>
              <a:t>Results: </a:t>
            </a:r>
          </a:p>
          <a:p>
            <a:pPr lvl="1" algn="just"/>
            <a:r>
              <a:rPr lang="en-US" dirty="0"/>
              <a:t>Accuracy - 0.96</a:t>
            </a:r>
          </a:p>
          <a:p>
            <a:pPr algn="just"/>
            <a:endParaRPr lang="en-US" sz="1600" dirty="0"/>
          </a:p>
        </p:txBody>
      </p:sp>
      <p:pic>
        <p:nvPicPr>
          <p:cNvPr id="6" name="Picture 5">
            <a:extLst>
              <a:ext uri="{FF2B5EF4-FFF2-40B4-BE49-F238E27FC236}">
                <a16:creationId xmlns:a16="http://schemas.microsoft.com/office/drawing/2014/main" id="{4B4C8C05-FD93-1925-E3D3-E264E62FDC76}"/>
              </a:ext>
            </a:extLst>
          </p:cNvPr>
          <p:cNvPicPr>
            <a:picLocks noChangeAspect="1"/>
          </p:cNvPicPr>
          <p:nvPr/>
        </p:nvPicPr>
        <p:blipFill>
          <a:blip r:embed="rId2"/>
          <a:stretch>
            <a:fillRect/>
          </a:stretch>
        </p:blipFill>
        <p:spPr>
          <a:xfrm>
            <a:off x="3052540" y="2649528"/>
            <a:ext cx="6528020" cy="3673365"/>
          </a:xfrm>
          <a:prstGeom prst="rect">
            <a:avLst/>
          </a:prstGeom>
        </p:spPr>
      </p:pic>
      <p:sp>
        <p:nvSpPr>
          <p:cNvPr id="7" name="TextBox 6">
            <a:extLst>
              <a:ext uri="{FF2B5EF4-FFF2-40B4-BE49-F238E27FC236}">
                <a16:creationId xmlns:a16="http://schemas.microsoft.com/office/drawing/2014/main" id="{3B121DD5-7425-A453-9CF6-9E8C2A94C733}"/>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spTree>
    <p:extLst>
      <p:ext uri="{BB962C8B-B14F-4D97-AF65-F5344CB8AC3E}">
        <p14:creationId xmlns:p14="http://schemas.microsoft.com/office/powerpoint/2010/main" val="2610721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F5C8BF1-B0E4-49A1-808F-40F2AD30E743}">
  <ds:schemaRefs>
    <ds:schemaRef ds:uri="http://purl.org/dc/elements/1.1/"/>
    <ds:schemaRef ds:uri="http://schemas.microsoft.com/office/2006/metadata/properties"/>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71af3243-3dd4-4a8d-8c0d-dd76da1f02a5"/>
    <ds:schemaRef ds:uri="16c05727-aa75-4e4a-9b5f-8a80a1165891"/>
    <ds:schemaRef ds:uri="http://www.w3.org/XML/1998/namespace"/>
    <ds:schemaRef ds:uri="http://purl.org/dc/terms/"/>
  </ds:schemaRefs>
</ds:datastoreItem>
</file>

<file path=customXml/itemProps2.xml><?xml version="1.0" encoding="utf-8"?>
<ds:datastoreItem xmlns:ds="http://schemas.openxmlformats.org/officeDocument/2006/customXml" ds:itemID="{E2C2F66B-486F-47B1-BC58-6A0FC1A721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3FC8A1C-A436-42C0-AC33-FAFFFAF219B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1515</Words>
  <Application>Microsoft Office PowerPoint</Application>
  <PresentationFormat>Widescreen</PresentationFormat>
  <Paragraphs>152</Paragraphs>
  <Slides>23</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Century Gothic</vt:lpstr>
      <vt:lpstr>Helvetica Neue</vt:lpstr>
      <vt:lpstr>Inter</vt:lpstr>
      <vt:lpstr>Wingdings 3</vt:lpstr>
      <vt:lpstr>Ion Boardroom</vt:lpstr>
      <vt:lpstr>Predicting Pneumonia from Chest X-Rays using ML Models</vt:lpstr>
      <vt:lpstr>Contents</vt:lpstr>
      <vt:lpstr>Introduction Why this Project ?</vt:lpstr>
      <vt:lpstr>Introduction Objective</vt:lpstr>
      <vt:lpstr>About the Dataset</vt:lpstr>
      <vt:lpstr>About the Dataset Examples of Chest X-Rays</vt:lpstr>
      <vt:lpstr>Data Preprocessing</vt:lpstr>
      <vt:lpstr> ML Models </vt:lpstr>
      <vt:lpstr> ML Models SVC - Support Vector Classifier </vt:lpstr>
      <vt:lpstr> ML Models SVC - Support Vector Classifier </vt:lpstr>
      <vt:lpstr> ML Models Naive Bayes  </vt:lpstr>
      <vt:lpstr> ML Models Naive Bayes  </vt:lpstr>
      <vt:lpstr> ML Models ANN -  Artificial Neural Networks  </vt:lpstr>
      <vt:lpstr> ML Models ANN -  Artificial Neural Networks  </vt:lpstr>
      <vt:lpstr> ML Models K - means clustering  </vt:lpstr>
      <vt:lpstr> ML Models K - means clustering  </vt:lpstr>
      <vt:lpstr> ML Models Random Forest  </vt:lpstr>
      <vt:lpstr> ML Models Random Forest  </vt:lpstr>
      <vt:lpstr> ML Models KNN &amp; Logistic Regression  </vt:lpstr>
      <vt:lpstr>Compromission of ML Models</vt:lpstr>
      <vt:lpstr>Research Study</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2019-08-14T14:04:33Z</dcterms:created>
  <dcterms:modified xsi:type="dcterms:W3CDTF">2025-09-29T01:52:20Z</dcterms:modified>
</cp:coreProperties>
</file>